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20" r:id="rId2"/>
    <p:sldId id="422" r:id="rId3"/>
    <p:sldId id="421" r:id="rId4"/>
    <p:sldId id="423" r:id="rId5"/>
    <p:sldId id="424" r:id="rId6"/>
    <p:sldId id="425" r:id="rId7"/>
    <p:sldId id="429" r:id="rId8"/>
    <p:sldId id="430" r:id="rId9"/>
    <p:sldId id="431" r:id="rId10"/>
    <p:sldId id="427" r:id="rId11"/>
    <p:sldId id="432" r:id="rId12"/>
    <p:sldId id="441" r:id="rId13"/>
    <p:sldId id="399" r:id="rId14"/>
    <p:sldId id="434" r:id="rId15"/>
    <p:sldId id="435" r:id="rId16"/>
    <p:sldId id="436" r:id="rId17"/>
    <p:sldId id="433" r:id="rId18"/>
    <p:sldId id="437" r:id="rId19"/>
    <p:sldId id="438" r:id="rId20"/>
    <p:sldId id="439" r:id="rId21"/>
    <p:sldId id="428" r:id="rId22"/>
    <p:sldId id="440" r:id="rId23"/>
  </p:sldIdLst>
  <p:sldSz cx="12192000" cy="6858000"/>
  <p:notesSz cx="6858000" cy="9144000"/>
  <p:embeddedFontLst>
    <p:embeddedFont>
      <p:font typeface="맑은 고딕" panose="020B0503020000020004" pitchFamily="34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FB6"/>
    <a:srgbClr val="FF5C12"/>
    <a:srgbClr val="ECE7E3"/>
    <a:srgbClr val="FFF5ED"/>
    <a:srgbClr val="948F4D"/>
    <a:srgbClr val="F1EAE0"/>
    <a:srgbClr val="323A3C"/>
    <a:srgbClr val="E8AA93"/>
    <a:srgbClr val="DDDCA4"/>
    <a:srgbClr val="F8F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1" autoAdjust="0"/>
    <p:restoredTop sz="94621" autoAdjust="0"/>
  </p:normalViewPr>
  <p:slideViewPr>
    <p:cSldViewPr snapToGrid="0">
      <p:cViewPr varScale="1">
        <p:scale>
          <a:sx n="83" d="100"/>
          <a:sy n="83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D6544-4BED-AD5F-6F73-BEFB561991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88EE26-A389-EC2F-7379-A2D683FB31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8FEA7-6ADC-412B-8667-F56E29B75772}" type="datetimeFigureOut">
              <a:rPr lang="ru-RU" smtClean="0"/>
              <a:t>26.06.2025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C5F55E-2C9A-AFDB-3ED7-6F49F08945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C7CCAE-14FE-0BEF-58FE-71F6D18687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9D4C9-A216-4DE5-8371-5E5A945B1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3815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F4A91D67-A134-493A-B813-DC4021293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8FC690F9-0E40-49C5-94B1-C630F5B6D962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B8231E-19EA-4E41-9940-B81939C219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11E727EC-6A05-41C1-B62E-A3397478F6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BACCB1D1-4F35-47F2-A41F-508A91B1CF9A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1A7931-E48A-44FE-9A7F-5215C648B9B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02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93C29E3B-560C-4ADF-9C00-B8068AC23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BE509BA2-0CC8-4501-BC5B-CDFC010F010D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4AB5EF-1B7F-4896-A945-2148338EDE0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B89F003-1BB7-44A1-8858-08838CF94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그림 개체 틀 4">
            <a:extLst>
              <a:ext uri="{FF2B5EF4-FFF2-40B4-BE49-F238E27FC236}">
                <a16:creationId xmlns:a16="http://schemas.microsoft.com/office/drawing/2014/main" id="{72EB7BF6-010A-4580-AE09-E782E2EEA2B0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18147" y="904775"/>
            <a:ext cx="4243808" cy="5048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9E51082A-0826-4764-85AA-D4171058F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38AF0677-943A-4FE0-A618-F3D3FB2CC4E0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83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E9B5885-28D0-425A-A9CE-E693A6B8A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36E18AED-2C8E-4AE1-8AA8-EAC9AA64E8F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71762" y="1579602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10C1AB13-7D89-481B-8E0E-D63E41C4004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94410" y="1579602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2D5FBB03-DDE2-4CBD-81C1-D84200921A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6466" y="1579602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9" name="그림 개체 틀 17">
            <a:extLst>
              <a:ext uri="{FF2B5EF4-FFF2-40B4-BE49-F238E27FC236}">
                <a16:creationId xmlns:a16="http://schemas.microsoft.com/office/drawing/2014/main" id="{75204630-4EB4-4CE5-A9AB-6D9E3DF5429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49114" y="1579602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8" name="Graphic 3">
            <a:hlinkClick r:id="rId3"/>
            <a:extLst>
              <a:ext uri="{FF2B5EF4-FFF2-40B4-BE49-F238E27FC236}">
                <a16:creationId xmlns:a16="http://schemas.microsoft.com/office/drawing/2014/main" id="{BDD9E18C-701E-4295-99BE-EC1FFB8FB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20" name="TextBox 19">
            <a:hlinkClick r:id="rId6"/>
            <a:extLst>
              <a:ext uri="{FF2B5EF4-FFF2-40B4-BE49-F238E27FC236}">
                <a16:creationId xmlns:a16="http://schemas.microsoft.com/office/drawing/2014/main" id="{09463FC0-1BFC-45E2-9994-3A67DFFEAE96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93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170A98B-5FDB-43AF-9CF1-F7A8A661CE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EF5B9F4B-49B6-470E-84C2-0CB2DFBCA425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2197519" y="884974"/>
            <a:ext cx="2392726" cy="23927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17">
            <a:extLst>
              <a:ext uri="{FF2B5EF4-FFF2-40B4-BE49-F238E27FC236}">
                <a16:creationId xmlns:a16="http://schemas.microsoft.com/office/drawing/2014/main" id="{352A85C1-716A-488E-A220-9411F48AC04F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-845847" y="1579602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Graphic 3">
            <a:hlinkClick r:id="rId3"/>
            <a:extLst>
              <a:ext uri="{FF2B5EF4-FFF2-40B4-BE49-F238E27FC236}">
                <a16:creationId xmlns:a16="http://schemas.microsoft.com/office/drawing/2014/main" id="{2EF64045-7042-475F-9E18-D8E03572A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id="{646E3E20-4B3F-4D90-AABB-E3660F72AB98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02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3AF9C2-2E9C-4E51-849C-787D253B7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11">
            <a:extLst>
              <a:ext uri="{FF2B5EF4-FFF2-40B4-BE49-F238E27FC236}">
                <a16:creationId xmlns:a16="http://schemas.microsoft.com/office/drawing/2014/main" id="{5BC5E4E1-54C5-4589-BA99-C97178C3BB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F5365AC8-574B-494B-88F1-61A90F962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6" name="TextBox 15">
            <a:hlinkClick r:id="rId6"/>
            <a:extLst>
              <a:ext uri="{FF2B5EF4-FFF2-40B4-BE49-F238E27FC236}">
                <a16:creationId xmlns:a16="http://schemas.microsoft.com/office/drawing/2014/main" id="{52520430-EC92-40FF-ABC9-AB6459BD2771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3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B61423-6C64-4D4E-98DA-02A4B29A4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6A85FC89-9649-4B1F-ADD1-8E8D4D7F0FC1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0195CFA2-4B73-44F1-8519-C049BB7ED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id="{FD86B9F1-12CA-426E-86B7-E025771B4019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552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8254A7-FD5B-4127-94AD-7A0656FD7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09AF8E67-04C6-4C1D-A44F-0559F72EAC7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Graphic 3">
            <a:hlinkClick r:id="rId3"/>
            <a:extLst>
              <a:ext uri="{FF2B5EF4-FFF2-40B4-BE49-F238E27FC236}">
                <a16:creationId xmlns:a16="http://schemas.microsoft.com/office/drawing/2014/main" id="{41567B05-A78E-4318-BBDA-6165A4AB8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id="{6B159AAE-68A6-4245-91C9-321ED72E6961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32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646E651B-902A-4589-9995-816D388C18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BC91E8A0-980F-4252-A496-2543ABE8A27E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AB3E9C4F-1E76-4D6E-B34D-778CC69455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4730B29-F603-4BD6-A702-4188B5D8A466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80C314CB-CD25-40CE-915A-0DFB77083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53FE4730-AA1D-4913-9999-DC12272614F7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3A9A5F-2057-4443-8302-76FDC038FE6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0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1A6E98E5-7974-4964-BDA3-009CC4A8A3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A02E2079-D2AE-4E67-A641-2A1CE293700A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DCC1F8-E54E-429C-B9FB-283241754B5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61804E95-0AE3-4240-A3FE-C954A70C9D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A6970481-CCD3-464F-9565-298A0EAB7410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6D322-659B-4A6C-BE6B-85F46CBEEC9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05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0143BCBA-23C0-4423-B673-4FE81AE95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6871DA36-38A4-4D5D-ADD9-E33BC7614C24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DD5A51-01A3-4A1A-8008-859464816F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33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4B269FD1-F7B2-4151-A66B-146620AFA7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E9D5C3E1-8BCC-40AE-80F6-2DD65308E252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881600-1979-4B7B-B111-6453857259D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A7FC72AE-E54D-4E55-B0F3-8E97EF081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C9C4D54B-B1AB-4E34-978E-796286CDB12B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F5C661-E2BF-4BE6-8DAB-332F5BCD74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20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CD8FC810-980A-4AB6-99F6-493034D7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966EE088-7873-4F27-875A-B3EE0AE3B9B3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B2056-7F1F-43AE-968C-F13D0F032E8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5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536830D2-83A2-45DE-85EC-617060D434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85769" y="6871535"/>
            <a:ext cx="1660849" cy="182626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D7CE10DB-D949-4135-8D3B-C48375CE6C79}"/>
              </a:ext>
            </a:extLst>
          </p:cNvPr>
          <p:cNvSpPr txBox="1"/>
          <p:nvPr userDrawn="1"/>
        </p:nvSpPr>
        <p:spPr>
          <a:xfrm>
            <a:off x="4445382" y="6836833"/>
            <a:ext cx="1863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14F3C0-9D0E-4A8D-BD8E-DEC063FFC91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6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79" r:id="rId18"/>
    <p:sldLayoutId id="2147483664" r:id="rId1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87A628-CB13-4CE1-AF19-E3C442738C6C}"/>
              </a:ext>
            </a:extLst>
          </p:cNvPr>
          <p:cNvSpPr/>
          <p:nvPr/>
        </p:nvSpPr>
        <p:spPr>
          <a:xfrm>
            <a:off x="1064600" y="337478"/>
            <a:ext cx="10062798" cy="1058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ФГБОУ ВО «Алтайский государственный университет»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Школа развития цифровых компетенций «</a:t>
            </a:r>
            <a:r>
              <a:rPr lang="ru-RU" sz="20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Digital</a:t>
            </a:r>
            <a:r>
              <a:rPr lang="ru-RU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Up</a:t>
            </a:r>
            <a:r>
              <a:rPr lang="ru-RU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» (цифровая кафедра)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4EB1FE-F552-4377-A02A-C87BBEB695A9}"/>
              </a:ext>
            </a:extLst>
          </p:cNvPr>
          <p:cNvSpPr txBox="1">
            <a:spLocks/>
          </p:cNvSpPr>
          <p:nvPr/>
        </p:nvSpPr>
        <p:spPr>
          <a:xfrm>
            <a:off x="1523999" y="2057400"/>
            <a:ext cx="9144000" cy="1974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Итоговый проект 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«Разработка мобильной игры в жанре «Tower Defense» «Грань миров: Оборона»» </a:t>
            </a:r>
            <a:br>
              <a:rPr kumimoji="0" lang="ru-RU" sz="2800" b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</a:rPr>
            </a:br>
            <a:r>
              <a:rPr kumimoji="0" lang="ru-RU" sz="2800" b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(Цифровая кафедра </a:t>
            </a:r>
            <a:r>
              <a:rPr kumimoji="0" lang="ru-RU" sz="2800" b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АлтГУ</a:t>
            </a:r>
            <a:r>
              <a:rPr kumimoji="0" lang="ru-RU" sz="2800" b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)</a:t>
            </a:r>
            <a:endParaRPr kumimoji="0" lang="ru-RU" sz="3200" b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F379CCC7-AD7B-4A0E-9BEA-2F1F07E89287}"/>
              </a:ext>
            </a:extLst>
          </p:cNvPr>
          <p:cNvSpPr txBox="1">
            <a:spLocks/>
          </p:cNvSpPr>
          <p:nvPr/>
        </p:nvSpPr>
        <p:spPr>
          <a:xfrm>
            <a:off x="8011887" y="4032060"/>
            <a:ext cx="4180113" cy="1959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400"/>
              </a:spcBef>
            </a:pPr>
            <a:r>
              <a:rPr lang="ru-RU" sz="1800" b="1" dirty="0">
                <a:cs typeface="Times New Roman" panose="02020603050405020304" pitchFamily="18" charset="0"/>
              </a:rPr>
              <a:t>Исполнители:</a:t>
            </a:r>
          </a:p>
          <a:p>
            <a:pPr algn="r">
              <a:lnSpc>
                <a:spcPct val="110000"/>
              </a:lnSpc>
              <a:spcBef>
                <a:spcPts val="400"/>
              </a:spcBef>
            </a:pPr>
            <a:r>
              <a:rPr lang="ru-RU" sz="1800" b="1" dirty="0">
                <a:cs typeface="Times New Roman" panose="02020603050405020304" pitchFamily="18" charset="0"/>
              </a:rPr>
              <a:t>Воронова Т. А.</a:t>
            </a:r>
          </a:p>
          <a:p>
            <a:pPr algn="r">
              <a:lnSpc>
                <a:spcPct val="110000"/>
              </a:lnSpc>
              <a:spcBef>
                <a:spcPts val="400"/>
              </a:spcBef>
            </a:pPr>
            <a:r>
              <a:rPr lang="ru-RU" sz="1800" b="1" dirty="0">
                <a:cs typeface="Times New Roman" panose="02020603050405020304" pitchFamily="18" charset="0"/>
              </a:rPr>
              <a:t>Попова Е. Е.</a:t>
            </a:r>
          </a:p>
          <a:p>
            <a:pPr algn="r">
              <a:lnSpc>
                <a:spcPct val="110000"/>
              </a:lnSpc>
              <a:spcBef>
                <a:spcPts val="400"/>
              </a:spcBef>
            </a:pPr>
            <a:r>
              <a:rPr lang="ru-RU" sz="1800" b="1" dirty="0" err="1">
                <a:cs typeface="Times New Roman" panose="02020603050405020304" pitchFamily="18" charset="0"/>
              </a:rPr>
              <a:t>Фейгина</a:t>
            </a:r>
            <a:r>
              <a:rPr lang="ru-RU" sz="1800" b="1" dirty="0">
                <a:cs typeface="Times New Roman" panose="02020603050405020304" pitchFamily="18" charset="0"/>
              </a:rPr>
              <a:t> А. А.</a:t>
            </a:r>
          </a:p>
          <a:p>
            <a:pPr algn="r">
              <a:lnSpc>
                <a:spcPct val="110000"/>
              </a:lnSpc>
              <a:spcBef>
                <a:spcPts val="400"/>
              </a:spcBef>
            </a:pPr>
            <a:endParaRPr lang="ru-RU" sz="1800" b="1" dirty="0"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ru-RU" sz="1800" b="1" dirty="0">
                <a:cs typeface="Times New Roman" panose="02020603050405020304" pitchFamily="18" charset="0"/>
              </a:rPr>
              <a:t>Руководитель проекта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ru-RU" sz="1800" b="1" dirty="0">
                <a:cs typeface="Times New Roman" panose="02020603050405020304" pitchFamily="18" charset="0"/>
              </a:rPr>
              <a:t>преподаватель СПО </a:t>
            </a:r>
            <a:r>
              <a:rPr lang="ru-RU" sz="1800" b="1" dirty="0" err="1">
                <a:cs typeface="Times New Roman" panose="02020603050405020304" pitchFamily="18" charset="0"/>
              </a:rPr>
              <a:t>Осыкин</a:t>
            </a:r>
            <a:r>
              <a:rPr lang="ru-RU" sz="1800" b="1" dirty="0">
                <a:cs typeface="Times New Roman" panose="02020603050405020304" pitchFamily="18" charset="0"/>
              </a:rPr>
              <a:t> Д. А.</a:t>
            </a:r>
          </a:p>
          <a:p>
            <a:pPr algn="r">
              <a:lnSpc>
                <a:spcPct val="110000"/>
              </a:lnSpc>
              <a:spcBef>
                <a:spcPts val="400"/>
              </a:spcBef>
            </a:pPr>
            <a:endParaRPr lang="ru-RU" sz="1800" b="1" dirty="0"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D032F5A-F2C9-4587-BE8B-BF3438B18800}"/>
              </a:ext>
            </a:extLst>
          </p:cNvPr>
          <p:cNvSpPr txBox="1">
            <a:spLocks/>
          </p:cNvSpPr>
          <p:nvPr/>
        </p:nvSpPr>
        <p:spPr>
          <a:xfrm>
            <a:off x="5059462" y="6254496"/>
            <a:ext cx="2073075" cy="6035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800" dirty="0">
                <a:cs typeface="Times New Roman" panose="02020603050405020304" pitchFamily="18" charset="0"/>
              </a:rPr>
              <a:t>Барнаул 2025 г.</a:t>
            </a:r>
          </a:p>
        </p:txBody>
      </p:sp>
    </p:spTree>
    <p:extLst>
      <p:ext uri="{BB962C8B-B14F-4D97-AF65-F5344CB8AC3E}">
        <p14:creationId xmlns:p14="http://schemas.microsoft.com/office/powerpoint/2010/main" val="181421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FD41FF2-C0F4-7581-C7F8-B12D0026E086}"/>
              </a:ext>
            </a:extLst>
          </p:cNvPr>
          <p:cNvSpPr/>
          <p:nvPr/>
        </p:nvSpPr>
        <p:spPr>
          <a:xfrm>
            <a:off x="537061" y="18929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Прототип игры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E0BBC-6A7C-9E7E-0CA6-FFEF70701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"/>
          <a:stretch>
            <a:fillRect/>
          </a:stretch>
        </p:blipFill>
        <p:spPr>
          <a:xfrm>
            <a:off x="1587061" y="1509285"/>
            <a:ext cx="9017878" cy="4302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58670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E64F2-E67C-9358-8B77-FDE7986CA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6230B56-FAB2-451D-38A0-3DA00E3C2F7D}"/>
              </a:ext>
            </a:extLst>
          </p:cNvPr>
          <p:cNvSpPr/>
          <p:nvPr/>
        </p:nvSpPr>
        <p:spPr>
          <a:xfrm>
            <a:off x="537061" y="-111861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Построение уровней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84A040-7100-8559-212D-8680489AC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8"/>
          <a:stretch>
            <a:fillRect/>
          </a:stretch>
        </p:blipFill>
        <p:spPr>
          <a:xfrm>
            <a:off x="688427" y="732044"/>
            <a:ext cx="5168421" cy="2920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14FAC6-90DC-C734-B5AD-A49C30D77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8"/>
          <a:stretch>
            <a:fillRect/>
          </a:stretch>
        </p:blipFill>
        <p:spPr>
          <a:xfrm>
            <a:off x="5982064" y="732044"/>
            <a:ext cx="5168421" cy="2920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C8BCA5-C3FE-AFEF-7F0D-45BB3DC78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"/>
          <a:stretch>
            <a:fillRect/>
          </a:stretch>
        </p:blipFill>
        <p:spPr>
          <a:xfrm>
            <a:off x="5982063" y="3748476"/>
            <a:ext cx="5168421" cy="2920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5C8604-1F0D-20A0-BD1B-9A84270A8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6" y="3748476"/>
            <a:ext cx="5168421" cy="2920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4057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E64F2-E67C-9358-8B77-FDE7986CA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6230B56-FAB2-451D-38A0-3DA00E3C2F7D}"/>
              </a:ext>
            </a:extLst>
          </p:cNvPr>
          <p:cNvSpPr/>
          <p:nvPr/>
        </p:nvSpPr>
        <p:spPr>
          <a:xfrm>
            <a:off x="537060" y="80179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Уровни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98B5DC-4514-4827-B923-3A4BAB84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70442"/>
            <a:ext cx="5352234" cy="2469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0ED019-2105-4435-B757-A22E22ED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37" y="4070442"/>
            <a:ext cx="4762479" cy="2469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008C16-85F1-4D64-A817-2F10870B9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27060"/>
            <a:ext cx="5331067" cy="2645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DEBCC1-200D-43CD-879A-96B827E0F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53" y="1027061"/>
            <a:ext cx="4767763" cy="2645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5704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5F111E7-465B-4C0D-A0E6-7B5755AA3F13}"/>
              </a:ext>
            </a:extLst>
          </p:cNvPr>
          <p:cNvSpPr/>
          <p:nvPr/>
        </p:nvSpPr>
        <p:spPr>
          <a:xfrm>
            <a:off x="1490823" y="1672686"/>
            <a:ext cx="2380343" cy="3789718"/>
          </a:xfrm>
          <a:prstGeom prst="roundRect">
            <a:avLst>
              <a:gd name="adj" fmla="val 10569"/>
            </a:avLst>
          </a:prstGeom>
          <a:solidFill>
            <a:schemeClr val="tx1"/>
          </a:solidFill>
          <a:ln w="9525" cap="flat">
            <a:noFill/>
            <a:prstDash val="solid"/>
            <a:miter/>
          </a:ln>
          <a:effectLst>
            <a:glow rad="25400">
              <a:schemeClr val="accent3">
                <a:lumMod val="40000"/>
                <a:lumOff val="60000"/>
                <a:alpha val="40000"/>
              </a:schemeClr>
            </a:glow>
            <a:outerShdw blurRad="63500" dist="889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srgbClr val="FFF5ED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0488AAB-AC63-41A4-ABF4-A009D309FD80}"/>
              </a:ext>
            </a:extLst>
          </p:cNvPr>
          <p:cNvSpPr/>
          <p:nvPr/>
        </p:nvSpPr>
        <p:spPr>
          <a:xfrm>
            <a:off x="4785753" y="1672686"/>
            <a:ext cx="2380343" cy="3789718"/>
          </a:xfrm>
          <a:prstGeom prst="roundRect">
            <a:avLst>
              <a:gd name="adj" fmla="val 10569"/>
            </a:avLst>
          </a:prstGeom>
          <a:solidFill>
            <a:schemeClr val="tx1"/>
          </a:solidFill>
          <a:ln w="9525" cap="flat">
            <a:noFill/>
            <a:prstDash val="solid"/>
            <a:miter/>
          </a:ln>
          <a:effectLst>
            <a:glow rad="25400">
              <a:schemeClr val="accent3">
                <a:lumMod val="40000"/>
                <a:lumOff val="60000"/>
                <a:alpha val="40000"/>
              </a:schemeClr>
            </a:glow>
            <a:outerShdw blurRad="63500" dist="889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srgbClr val="FFF5ED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9A99D10-DE22-4D20-946E-9C3F1C50045B}"/>
              </a:ext>
            </a:extLst>
          </p:cNvPr>
          <p:cNvSpPr/>
          <p:nvPr/>
        </p:nvSpPr>
        <p:spPr>
          <a:xfrm>
            <a:off x="8077903" y="1672686"/>
            <a:ext cx="2380343" cy="3789718"/>
          </a:xfrm>
          <a:prstGeom prst="roundRect">
            <a:avLst>
              <a:gd name="adj" fmla="val 10569"/>
            </a:avLst>
          </a:prstGeom>
          <a:solidFill>
            <a:schemeClr val="tx1"/>
          </a:solidFill>
          <a:ln w="9525" cap="flat">
            <a:noFill/>
            <a:prstDash val="solid"/>
            <a:miter/>
          </a:ln>
          <a:effectLst>
            <a:glow rad="25400">
              <a:schemeClr val="accent3">
                <a:lumMod val="40000"/>
                <a:lumOff val="60000"/>
                <a:alpha val="40000"/>
              </a:schemeClr>
            </a:glow>
            <a:outerShdw blurRad="63500" dist="889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srgbClr val="FFF5ED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0F8068-E0A1-4F33-854B-97EB164D0AB9}"/>
              </a:ext>
            </a:extLst>
          </p:cNvPr>
          <p:cNvSpPr/>
          <p:nvPr/>
        </p:nvSpPr>
        <p:spPr>
          <a:xfrm>
            <a:off x="1490822" y="4130270"/>
            <a:ext cx="237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dirty="0">
                <a:solidFill>
                  <a:srgbClr val="FFF5ED"/>
                </a:solidFill>
              </a:rPr>
              <a:t>Стадия 1</a:t>
            </a:r>
            <a:endParaRPr lang="en-US" altLang="ko-KR" dirty="0">
              <a:solidFill>
                <a:srgbClr val="FFF5ED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AF9C00-B92B-4BB5-ABE8-48A1456ACA69}"/>
              </a:ext>
            </a:extLst>
          </p:cNvPr>
          <p:cNvSpPr/>
          <p:nvPr/>
        </p:nvSpPr>
        <p:spPr>
          <a:xfrm>
            <a:off x="4782973" y="4130270"/>
            <a:ext cx="237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dirty="0">
                <a:solidFill>
                  <a:srgbClr val="FFF5ED"/>
                </a:solidFill>
              </a:rPr>
              <a:t>Стадия 2</a:t>
            </a:r>
            <a:endParaRPr lang="en-US" altLang="ko-KR" dirty="0">
              <a:solidFill>
                <a:srgbClr val="FFF5ED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1CB502-1772-4125-83E1-15435858AA06}"/>
              </a:ext>
            </a:extLst>
          </p:cNvPr>
          <p:cNvSpPr/>
          <p:nvPr/>
        </p:nvSpPr>
        <p:spPr>
          <a:xfrm>
            <a:off x="8078597" y="4130270"/>
            <a:ext cx="237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dirty="0">
                <a:solidFill>
                  <a:srgbClr val="FFF5ED"/>
                </a:solidFill>
              </a:rPr>
              <a:t>Стадия 3</a:t>
            </a:r>
            <a:endParaRPr lang="en-US" altLang="ko-KR" dirty="0">
              <a:solidFill>
                <a:srgbClr val="FFF5ED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8A457A-5163-49EC-A2D1-20B8E06D97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1989" r="11989"/>
          <a:stretch/>
        </p:blipFill>
        <p:spPr>
          <a:xfrm>
            <a:off x="4906982" y="1925626"/>
            <a:ext cx="2124260" cy="2126255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F4CCF8-CEF6-4040-AD15-FE669685845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4743" r="14743"/>
          <a:stretch/>
        </p:blipFill>
        <p:spPr>
          <a:xfrm>
            <a:off x="1612918" y="1925626"/>
            <a:ext cx="2124261" cy="2126255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AA3599-FB67-4E01-BCE7-10AE013B7E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8165" r="8165"/>
          <a:stretch/>
        </p:blipFill>
        <p:spPr>
          <a:xfrm>
            <a:off x="8197660" y="1925626"/>
            <a:ext cx="2126255" cy="2126255"/>
          </a:xfr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B7FD25D-AEC2-4DF4-B482-7CDF2BD05A92}"/>
              </a:ext>
            </a:extLst>
          </p:cNvPr>
          <p:cNvSpPr/>
          <p:nvPr/>
        </p:nvSpPr>
        <p:spPr>
          <a:xfrm>
            <a:off x="537061" y="18929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effectLst/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Первая башня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368B9-4229-4C93-9812-7C27B4A7ED2B}"/>
              </a:ext>
            </a:extLst>
          </p:cNvPr>
          <p:cNvSpPr txBox="1"/>
          <p:nvPr/>
        </p:nvSpPr>
        <p:spPr>
          <a:xfrm>
            <a:off x="4790617" y="4505807"/>
            <a:ext cx="237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Урон 2</a:t>
            </a:r>
          </a:p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Стоимость 130</a:t>
            </a:r>
            <a:endParaRPr lang="en-US" altLang="ko-KR" sz="1400" dirty="0">
              <a:solidFill>
                <a:srgbClr val="FFF5E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AA983-E586-3504-B3F5-FF26604375DA}"/>
              </a:ext>
            </a:extLst>
          </p:cNvPr>
          <p:cNvSpPr txBox="1"/>
          <p:nvPr/>
        </p:nvSpPr>
        <p:spPr>
          <a:xfrm>
            <a:off x="8078597" y="4505807"/>
            <a:ext cx="237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Урон 3</a:t>
            </a:r>
          </a:p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Стоимость 169</a:t>
            </a:r>
            <a:endParaRPr lang="en-US" altLang="ko-KR" sz="1400" dirty="0">
              <a:solidFill>
                <a:srgbClr val="FFF5E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54D51-84E4-51B6-1481-A2EE31E20F9D}"/>
              </a:ext>
            </a:extLst>
          </p:cNvPr>
          <p:cNvSpPr txBox="1"/>
          <p:nvPr/>
        </p:nvSpPr>
        <p:spPr>
          <a:xfrm>
            <a:off x="1497771" y="4505807"/>
            <a:ext cx="237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Урон 1</a:t>
            </a:r>
          </a:p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Стоимость 100</a:t>
            </a:r>
            <a:endParaRPr lang="en-US" altLang="ko-KR" sz="1400" dirty="0">
              <a:solidFill>
                <a:srgbClr val="FFF5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5F111E7-465B-4C0D-A0E6-7B5755AA3F13}"/>
              </a:ext>
            </a:extLst>
          </p:cNvPr>
          <p:cNvSpPr/>
          <p:nvPr/>
        </p:nvSpPr>
        <p:spPr>
          <a:xfrm>
            <a:off x="1527768" y="1619905"/>
            <a:ext cx="2380343" cy="3827818"/>
          </a:xfrm>
          <a:prstGeom prst="roundRect">
            <a:avLst>
              <a:gd name="adj" fmla="val 10569"/>
            </a:avLst>
          </a:prstGeom>
          <a:solidFill>
            <a:schemeClr val="tx1"/>
          </a:solidFill>
          <a:ln w="9525" cap="flat">
            <a:noFill/>
            <a:prstDash val="solid"/>
            <a:miter/>
          </a:ln>
          <a:effectLst>
            <a:glow rad="25400">
              <a:schemeClr val="accent3">
                <a:lumMod val="40000"/>
                <a:lumOff val="60000"/>
                <a:alpha val="40000"/>
              </a:schemeClr>
            </a:glow>
            <a:outerShdw blurRad="63500" dist="889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srgbClr val="FFF5ED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0488AAB-AC63-41A4-ABF4-A009D309FD80}"/>
              </a:ext>
            </a:extLst>
          </p:cNvPr>
          <p:cNvSpPr/>
          <p:nvPr/>
        </p:nvSpPr>
        <p:spPr>
          <a:xfrm>
            <a:off x="4822698" y="1619905"/>
            <a:ext cx="2380343" cy="3827818"/>
          </a:xfrm>
          <a:prstGeom prst="roundRect">
            <a:avLst>
              <a:gd name="adj" fmla="val 10569"/>
            </a:avLst>
          </a:prstGeom>
          <a:solidFill>
            <a:schemeClr val="tx1"/>
          </a:solidFill>
          <a:ln w="9525" cap="flat">
            <a:noFill/>
            <a:prstDash val="solid"/>
            <a:miter/>
          </a:ln>
          <a:effectLst>
            <a:glow rad="25400">
              <a:schemeClr val="accent3">
                <a:lumMod val="40000"/>
                <a:lumOff val="60000"/>
                <a:alpha val="40000"/>
              </a:schemeClr>
            </a:glow>
            <a:outerShdw blurRad="63500" dist="889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srgbClr val="FFF5ED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9A99D10-DE22-4D20-946E-9C3F1C50045B}"/>
              </a:ext>
            </a:extLst>
          </p:cNvPr>
          <p:cNvSpPr/>
          <p:nvPr/>
        </p:nvSpPr>
        <p:spPr>
          <a:xfrm>
            <a:off x="8114848" y="1619905"/>
            <a:ext cx="2380343" cy="3827818"/>
          </a:xfrm>
          <a:prstGeom prst="roundRect">
            <a:avLst>
              <a:gd name="adj" fmla="val 10569"/>
            </a:avLst>
          </a:prstGeom>
          <a:solidFill>
            <a:schemeClr val="tx1"/>
          </a:solidFill>
          <a:ln w="9525" cap="flat">
            <a:noFill/>
            <a:prstDash val="solid"/>
            <a:miter/>
          </a:ln>
          <a:effectLst>
            <a:glow rad="25400">
              <a:schemeClr val="accent3">
                <a:lumMod val="40000"/>
                <a:lumOff val="60000"/>
                <a:alpha val="40000"/>
              </a:schemeClr>
            </a:glow>
            <a:outerShdw blurRad="63500" dist="889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srgbClr val="FFF5ED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0F8068-E0A1-4F33-854B-97EB164D0AB9}"/>
              </a:ext>
            </a:extLst>
          </p:cNvPr>
          <p:cNvSpPr/>
          <p:nvPr/>
        </p:nvSpPr>
        <p:spPr>
          <a:xfrm>
            <a:off x="1527767" y="4077490"/>
            <a:ext cx="237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dirty="0">
                <a:solidFill>
                  <a:srgbClr val="FFF5ED"/>
                </a:solidFill>
              </a:rPr>
              <a:t>Стадия 1</a:t>
            </a:r>
            <a:endParaRPr lang="en-US" altLang="ko-KR" dirty="0">
              <a:solidFill>
                <a:srgbClr val="FFF5ED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368B9-4229-4C93-9812-7C27B4A7ED2B}"/>
              </a:ext>
            </a:extLst>
          </p:cNvPr>
          <p:cNvSpPr txBox="1"/>
          <p:nvPr/>
        </p:nvSpPr>
        <p:spPr>
          <a:xfrm>
            <a:off x="1527767" y="4433907"/>
            <a:ext cx="237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Урон 3</a:t>
            </a:r>
          </a:p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Стоимость 130</a:t>
            </a:r>
            <a:endParaRPr lang="en-US" altLang="ko-KR" sz="1400" dirty="0">
              <a:solidFill>
                <a:srgbClr val="FFF5ED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AF9C00-B92B-4BB5-ABE8-48A1456ACA69}"/>
              </a:ext>
            </a:extLst>
          </p:cNvPr>
          <p:cNvSpPr/>
          <p:nvPr/>
        </p:nvSpPr>
        <p:spPr>
          <a:xfrm>
            <a:off x="4819918" y="4077490"/>
            <a:ext cx="237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dirty="0">
                <a:solidFill>
                  <a:srgbClr val="FFF5ED"/>
                </a:solidFill>
              </a:rPr>
              <a:t>Стадия 2</a:t>
            </a:r>
            <a:endParaRPr lang="en-US" altLang="ko-KR" dirty="0">
              <a:solidFill>
                <a:srgbClr val="FFF5ED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1CB502-1772-4125-83E1-15435858AA06}"/>
              </a:ext>
            </a:extLst>
          </p:cNvPr>
          <p:cNvSpPr/>
          <p:nvPr/>
        </p:nvSpPr>
        <p:spPr>
          <a:xfrm>
            <a:off x="8115542" y="4077490"/>
            <a:ext cx="237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dirty="0">
                <a:solidFill>
                  <a:srgbClr val="FFF5ED"/>
                </a:solidFill>
              </a:rPr>
              <a:t>Стадия 3</a:t>
            </a:r>
            <a:endParaRPr lang="en-US" altLang="ko-KR" dirty="0">
              <a:solidFill>
                <a:srgbClr val="FFF5ED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B7FD25D-AEC2-4DF4-B482-7CDF2BD05A92}"/>
              </a:ext>
            </a:extLst>
          </p:cNvPr>
          <p:cNvSpPr/>
          <p:nvPr/>
        </p:nvSpPr>
        <p:spPr>
          <a:xfrm>
            <a:off x="537061" y="18929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effectLst/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Вторая башня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0E0C93-DC09-4807-808C-D4522A35F1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8319" r="8319"/>
          <a:stretch/>
        </p:blipFill>
        <p:spPr>
          <a:xfrm>
            <a:off x="1674864" y="1839794"/>
            <a:ext cx="2137273" cy="213727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70057B-957B-4498-96A5-D9A35F576B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8290" r="8290"/>
          <a:stretch/>
        </p:blipFill>
        <p:spPr>
          <a:xfrm>
            <a:off x="4968927" y="1839794"/>
            <a:ext cx="2137273" cy="2137273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ED4C014-EC5C-4FEF-A414-3725C6FC23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9894" r="9894"/>
          <a:stretch/>
        </p:blipFill>
        <p:spPr>
          <a:xfrm>
            <a:off x="8256639" y="1839794"/>
            <a:ext cx="2137273" cy="213727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9202E-E1F7-A2DA-7BFD-9E50271B90F9}"/>
              </a:ext>
            </a:extLst>
          </p:cNvPr>
          <p:cNvSpPr txBox="1"/>
          <p:nvPr/>
        </p:nvSpPr>
        <p:spPr>
          <a:xfrm>
            <a:off x="4727941" y="4433907"/>
            <a:ext cx="237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Урон 5</a:t>
            </a:r>
          </a:p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Стоимость 169</a:t>
            </a:r>
            <a:endParaRPr lang="en-US" altLang="ko-KR" sz="1400" dirty="0">
              <a:solidFill>
                <a:srgbClr val="FFF5E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60DBD-E3A2-337A-3D1F-57C63E8B7786}"/>
              </a:ext>
            </a:extLst>
          </p:cNvPr>
          <p:cNvSpPr txBox="1"/>
          <p:nvPr/>
        </p:nvSpPr>
        <p:spPr>
          <a:xfrm>
            <a:off x="8015653" y="4433907"/>
            <a:ext cx="237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Урон 7</a:t>
            </a:r>
          </a:p>
          <a:p>
            <a:pPr algn="ctr"/>
            <a:r>
              <a:rPr lang="ru-RU" altLang="ko-KR" sz="1400" dirty="0">
                <a:solidFill>
                  <a:srgbClr val="FFF5ED"/>
                </a:solidFill>
              </a:rPr>
              <a:t>Стоимость 220</a:t>
            </a:r>
            <a:endParaRPr lang="en-US" altLang="ko-KR" sz="1400" dirty="0">
              <a:solidFill>
                <a:srgbClr val="FFF5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30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FFECF-019E-2373-5A8C-0D836057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DF79D5A-D790-4BE4-1081-A585F890A296}"/>
              </a:ext>
            </a:extLst>
          </p:cNvPr>
          <p:cNvSpPr/>
          <p:nvPr/>
        </p:nvSpPr>
        <p:spPr>
          <a:xfrm>
            <a:off x="650997" y="287567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Строительство башен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40C094-30CF-28BE-315B-E5965DC11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18" y="1813651"/>
            <a:ext cx="5027364" cy="3867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066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63CA9-371D-F10B-4A96-49740E9D4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8D8666-5F1A-C687-D57A-3159EBFFF437}"/>
              </a:ext>
            </a:extLst>
          </p:cNvPr>
          <p:cNvSpPr/>
          <p:nvPr/>
        </p:nvSpPr>
        <p:spPr>
          <a:xfrm>
            <a:off x="650997" y="33224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Улучшение башен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D1D758-75F4-F851-6098-B5BBB134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26" y="1737218"/>
            <a:ext cx="5106548" cy="4040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62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D619E-5848-DEB0-25A9-3A39A3BA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21ACB0-B831-26B8-E076-8A43A7515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907" y="1166376"/>
            <a:ext cx="3271576" cy="20969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3A7E86-76F4-AD6B-5A60-E56E012E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924" y="4054575"/>
            <a:ext cx="3183444" cy="20465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9D5BE54-C9F7-50FC-059C-8C97A507E6FC}"/>
              </a:ext>
            </a:extLst>
          </p:cNvPr>
          <p:cNvSpPr/>
          <p:nvPr/>
        </p:nvSpPr>
        <p:spPr>
          <a:xfrm>
            <a:off x="650997" y="56005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effectLst/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Башни в действии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60F7CC-53C2-BAB3-D3F3-115C8DCFB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4" y="955797"/>
            <a:ext cx="3522945" cy="2518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8253BA-FCD8-3DC0-8B68-E3899D1A3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22" y="3789277"/>
            <a:ext cx="3522946" cy="2577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40DD47-1FDC-EC72-A811-3719CBD9351C}"/>
              </a:ext>
            </a:extLst>
          </p:cNvPr>
          <p:cNvCxnSpPr/>
          <p:nvPr/>
        </p:nvCxnSpPr>
        <p:spPr>
          <a:xfrm flipH="1">
            <a:off x="5766938" y="2181340"/>
            <a:ext cx="1090670" cy="0"/>
          </a:xfrm>
          <a:prstGeom prst="straightConnector1">
            <a:avLst/>
          </a:prstGeom>
          <a:ln w="28575">
            <a:solidFill>
              <a:srgbClr val="707FB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76BC64D-5F1E-EAF4-170B-38B1AD638229}"/>
              </a:ext>
            </a:extLst>
          </p:cNvPr>
          <p:cNvCxnSpPr/>
          <p:nvPr/>
        </p:nvCxnSpPr>
        <p:spPr>
          <a:xfrm>
            <a:off x="5766938" y="5188945"/>
            <a:ext cx="1178805" cy="0"/>
          </a:xfrm>
          <a:prstGeom prst="straightConnector1">
            <a:avLst/>
          </a:prstGeom>
          <a:ln w="28575">
            <a:solidFill>
              <a:srgbClr val="707FB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BAFC3-2F61-61D4-D8DD-4615B0847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5E142C-EF67-350B-96B0-CAEAA8EED9DA}"/>
              </a:ext>
            </a:extLst>
          </p:cNvPr>
          <p:cNvSpPr/>
          <p:nvPr/>
        </p:nvSpPr>
        <p:spPr>
          <a:xfrm>
            <a:off x="650997" y="33224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Пауза и ускорение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E70CF5-4940-5B93-AC66-DEDDD0ED3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" t="265" r="1"/>
          <a:stretch>
            <a:fillRect/>
          </a:stretch>
        </p:blipFill>
        <p:spPr>
          <a:xfrm>
            <a:off x="1345677" y="1439002"/>
            <a:ext cx="9500645" cy="4406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64197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B66917-B9B6-C896-F7CA-A1E0A0DBEC79}"/>
              </a:ext>
            </a:extLst>
          </p:cNvPr>
          <p:cNvSpPr/>
          <p:nvPr/>
        </p:nvSpPr>
        <p:spPr>
          <a:xfrm>
            <a:off x="650997" y="33224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Система «оазисов»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8">
            <a:extLst>
              <a:ext uri="{FF2B5EF4-FFF2-40B4-BE49-F238E27FC236}">
                <a16:creationId xmlns:a16="http://schemas.microsoft.com/office/drawing/2014/main" id="{22E6FF67-0676-4564-AC85-2D5F3812C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02" y="1315391"/>
            <a:ext cx="9236692" cy="505968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53C69F-D33C-4DC4-8669-8430758AA1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65" r="465"/>
          <a:stretch>
            <a:fillRect/>
          </a:stretch>
        </p:blipFill>
        <p:spPr>
          <a:xfrm>
            <a:off x="2139766" y="1422400"/>
            <a:ext cx="7681564" cy="43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1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7535B6-DFBB-47A7-AA27-B54B09E9072A}"/>
              </a:ext>
            </a:extLst>
          </p:cNvPr>
          <p:cNvSpPr/>
          <p:nvPr/>
        </p:nvSpPr>
        <p:spPr>
          <a:xfrm>
            <a:off x="537061" y="18929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latin typeface="Montserrat Light "/>
                <a:cs typeface="Times New Roman" panose="02020603050405020304" pitchFamily="18" charset="0"/>
              </a:rPr>
              <a:t>Объект</a:t>
            </a:r>
            <a:r>
              <a:rPr lang="ru-RU" sz="3200" b="1" dirty="0">
                <a:latin typeface="Montserrat Light (Основной текст)"/>
                <a:cs typeface="Times New Roman" panose="02020603050405020304" pitchFamily="18" charset="0"/>
              </a:rPr>
              <a:t>, предмет, цель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E812E1-E6C8-F6CC-7014-196A3D8A3FEA}"/>
              </a:ext>
            </a:extLst>
          </p:cNvPr>
          <p:cNvSpPr/>
          <p:nvPr/>
        </p:nvSpPr>
        <p:spPr>
          <a:xfrm>
            <a:off x="886691" y="1394374"/>
            <a:ext cx="10446327" cy="169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FF5C12"/>
                </a:solidFill>
                <a:latin typeface="Montserrat Light (Основной текст)"/>
                <a:cs typeface="Times New Roman" panose="02020603050405020304" pitchFamily="18" charset="0"/>
              </a:rPr>
              <a:t>Объектом</a:t>
            </a: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 является процесс разработки игры, ее проектирование, программирование, графическое оформление, </a:t>
            </a:r>
            <a:b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тестирование.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97D8BB3-4466-9B55-5A4A-B83A94423D5D}"/>
              </a:ext>
            </a:extLst>
          </p:cNvPr>
          <p:cNvSpPr/>
          <p:nvPr/>
        </p:nvSpPr>
        <p:spPr>
          <a:xfrm>
            <a:off x="960582" y="3102381"/>
            <a:ext cx="10253275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707FB6"/>
                </a:solidFill>
                <a:latin typeface="Montserrat Light (Основной текст)"/>
                <a:cs typeface="Times New Roman" panose="02020603050405020304" pitchFamily="18" charset="0"/>
              </a:rPr>
              <a:t>Предметом</a:t>
            </a: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 выступают элементы разработки (механики, </a:t>
            </a:r>
            <a:b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графика, звуки и программирование алгоритмов).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859BC8-0035-2206-7BF9-13BB29035ACA}"/>
              </a:ext>
            </a:extLst>
          </p:cNvPr>
          <p:cNvSpPr/>
          <p:nvPr/>
        </p:nvSpPr>
        <p:spPr>
          <a:xfrm>
            <a:off x="1034473" y="4440716"/>
            <a:ext cx="10179384" cy="1137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FF5C12"/>
                </a:solidFill>
                <a:latin typeface="Montserrat Light (Основной текст)"/>
                <a:cs typeface="Times New Roman" panose="02020603050405020304" pitchFamily="18" charset="0"/>
              </a:rPr>
              <a:t>Цель проекта </a:t>
            </a: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– разработка мобильной игры в жанре </a:t>
            </a:r>
            <a:b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«Tower Defense» «Грань миров: Оборона».</a:t>
            </a:r>
          </a:p>
        </p:txBody>
      </p:sp>
    </p:spTree>
    <p:extLst>
      <p:ext uri="{BB962C8B-B14F-4D97-AF65-F5344CB8AC3E}">
        <p14:creationId xmlns:p14="http://schemas.microsoft.com/office/powerpoint/2010/main" val="2106891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A1B05-612B-B7CA-7C78-775C99E6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C20940-3509-2A3A-8FE2-A8212A35085E}"/>
              </a:ext>
            </a:extLst>
          </p:cNvPr>
          <p:cNvSpPr/>
          <p:nvPr/>
        </p:nvSpPr>
        <p:spPr>
          <a:xfrm>
            <a:off x="650997" y="33224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Система «оазисов»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A379E3-FC1C-E6DF-5093-6F08AA039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" b="8549"/>
          <a:stretch>
            <a:fillRect/>
          </a:stretch>
        </p:blipFill>
        <p:spPr>
          <a:xfrm>
            <a:off x="3164479" y="1713426"/>
            <a:ext cx="5863041" cy="3750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8374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1830-E8CD-79E8-8624-79CCE5EE5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B507C5B-4477-BCAD-801A-A6D26270AEBB}"/>
              </a:ext>
            </a:extLst>
          </p:cNvPr>
          <p:cNvSpPr/>
          <p:nvPr/>
        </p:nvSpPr>
        <p:spPr>
          <a:xfrm>
            <a:off x="537061" y="18929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Что можно добавить в будущем?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DDA6A4-E366-645C-95AF-01D655AC9D88}"/>
              </a:ext>
            </a:extLst>
          </p:cNvPr>
          <p:cNvSpPr/>
          <p:nvPr/>
        </p:nvSpPr>
        <p:spPr>
          <a:xfrm>
            <a:off x="900545" y="1307041"/>
            <a:ext cx="10390910" cy="501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Добавление новых типов врагов и башен. 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Расширение сюжета и уровней.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Создать ещё одно «</a:t>
            </a:r>
            <a:r>
              <a:rPr lang="ru-RU" sz="2400" dirty="0" err="1">
                <a:latin typeface="Montserrat Light (Основной текст)"/>
                <a:cs typeface="Times New Roman" panose="02020603050405020304" pitchFamily="18" charset="0"/>
              </a:rPr>
              <a:t>предменю</a:t>
            </a: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» из которого будет открываться эта игра как сюжет, а также можно будет добавлять другие </a:t>
            </a:r>
            <a:b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сюжеты. 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Добавить механику открытия точек для постройки башен (то есть около открытой точки стоит дерево, и пока башня </a:t>
            </a:r>
            <a:b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свободна, она бьёт в дерево, чтобы открыть новое место для </a:t>
            </a:r>
            <a:b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400">
                <a:latin typeface="Montserrat Light (Основной текст)"/>
                <a:cs typeface="Times New Roman" panose="02020603050405020304" pitchFamily="18" charset="0"/>
              </a:rPr>
              <a:t>постройки).</a:t>
            </a:r>
            <a:endParaRPr lang="ru-RU" sz="2400" dirty="0">
              <a:latin typeface="Montserrat Light (Основной текст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37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FCF4FB-FE83-51DF-B486-207252FCCD63}"/>
              </a:ext>
            </a:extLst>
          </p:cNvPr>
          <p:cNvSpPr/>
          <p:nvPr/>
        </p:nvSpPr>
        <p:spPr>
          <a:xfrm>
            <a:off x="650997" y="2681295"/>
            <a:ext cx="10890006" cy="1198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5400" b="1" dirty="0">
                <a:solidFill>
                  <a:srgbClr val="FF5C12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Спасибо за </a:t>
            </a:r>
            <a:r>
              <a:rPr lang="ru-RU" sz="5400" b="1" dirty="0">
                <a:solidFill>
                  <a:srgbClr val="707FB6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внимание!</a:t>
            </a:r>
            <a:endParaRPr lang="ru-RU" sz="5400" b="1" dirty="0">
              <a:solidFill>
                <a:srgbClr val="707FB6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84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4ECA7B1-B4C3-D8CA-A60D-70E6E7E0DC9F}"/>
              </a:ext>
            </a:extLst>
          </p:cNvPr>
          <p:cNvSpPr/>
          <p:nvPr/>
        </p:nvSpPr>
        <p:spPr>
          <a:xfrm>
            <a:off x="537061" y="18929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latin typeface="Montserrat Light (Основной текст)"/>
                <a:cs typeface="Times New Roman" panose="02020603050405020304" pitchFamily="18" charset="0"/>
              </a:rPr>
              <a:t>Задачи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1124D7-0673-CAD1-5C71-E4E5DBCEDFAD}"/>
              </a:ext>
            </a:extLst>
          </p:cNvPr>
          <p:cNvSpPr/>
          <p:nvPr/>
        </p:nvSpPr>
        <p:spPr>
          <a:xfrm>
            <a:off x="1025236" y="1353223"/>
            <a:ext cx="10401831" cy="446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3815"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  <a:t>1.	Изучить основные принципы разработки игр в </a:t>
            </a:r>
            <a:b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</a:br>
            <a: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  <a:t>жанре Tower Defense, включая механики строительства и </a:t>
            </a:r>
            <a:b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</a:br>
            <a: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  <a:t>улучшения башен, а    также управление ресурсами.</a:t>
            </a:r>
          </a:p>
          <a:p>
            <a:pPr marR="43815"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  <a:t>2.	Реализовать необходимые игровые механики в </a:t>
            </a:r>
            <a:r>
              <a:rPr lang="ru-RU" sz="2400" dirty="0" err="1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  <a:t>Unity</a:t>
            </a:r>
            <a: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  <a:t>.</a:t>
            </a:r>
          </a:p>
          <a:p>
            <a:pPr marR="43815"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  <a:t>3.	Провести тестирование и отладку механик игры </a:t>
            </a:r>
            <a:b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</a:br>
            <a: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  <a:t>для достижения сбалансированного игрового процесса.</a:t>
            </a:r>
          </a:p>
          <a:p>
            <a:pPr marR="43815"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  <a:t>4.	Сформировать выводы по результатам </a:t>
            </a:r>
            <a:b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</a:br>
            <a:r>
              <a:rPr lang="ru-RU" sz="2400" dirty="0">
                <a:solidFill>
                  <a:srgbClr val="000000"/>
                </a:solidFill>
                <a:latin typeface="Montserrat Light (Основной текст)"/>
                <a:ea typeface="Times New Roman" panose="02020603050405020304" pitchFamily="18" charset="0"/>
              </a:rPr>
              <a:t>проведенной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254861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8238D-851E-2E86-F7BA-21E930915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511E9A-D762-8A91-1EEC-AE01890C1D3C}"/>
              </a:ext>
            </a:extLst>
          </p:cNvPr>
          <p:cNvSpPr/>
          <p:nvPr/>
        </p:nvSpPr>
        <p:spPr>
          <a:xfrm>
            <a:off x="490880" y="142617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latin typeface="Montserrat Light (Основной текст)"/>
                <a:cs typeface="Times New Roman" panose="02020603050405020304" pitchFamily="18" charset="0"/>
              </a:rPr>
              <a:t>Этапы разработки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7592;p65">
            <a:extLst>
              <a:ext uri="{FF2B5EF4-FFF2-40B4-BE49-F238E27FC236}">
                <a16:creationId xmlns:a16="http://schemas.microsoft.com/office/drawing/2014/main" id="{1CC3A6D2-8229-7304-0844-E726911C08E8}"/>
              </a:ext>
            </a:extLst>
          </p:cNvPr>
          <p:cNvGrpSpPr/>
          <p:nvPr/>
        </p:nvGrpSpPr>
        <p:grpSpPr>
          <a:xfrm>
            <a:off x="1191097" y="2786224"/>
            <a:ext cx="9603799" cy="1920241"/>
            <a:chOff x="6772057" y="3295922"/>
            <a:chExt cx="2114399" cy="402912"/>
          </a:xfrm>
        </p:grpSpPr>
        <p:sp>
          <p:nvSpPr>
            <p:cNvPr id="9" name="Google Shape;7593;p65">
              <a:extLst>
                <a:ext uri="{FF2B5EF4-FFF2-40B4-BE49-F238E27FC236}">
                  <a16:creationId xmlns:a16="http://schemas.microsoft.com/office/drawing/2014/main" id="{1637E7E0-A847-2E7C-C62B-F36CDE669408}"/>
                </a:ext>
              </a:extLst>
            </p:cNvPr>
            <p:cNvSpPr/>
            <p:nvPr/>
          </p:nvSpPr>
          <p:spPr>
            <a:xfrm>
              <a:off x="6772057" y="3295922"/>
              <a:ext cx="828308" cy="377697"/>
            </a:xfrm>
            <a:custGeom>
              <a:avLst/>
              <a:gdLst/>
              <a:ahLst/>
              <a:cxnLst/>
              <a:rect l="l" t="t" r="r" b="b"/>
              <a:pathLst>
                <a:path w="34368" h="16266" extrusionOk="0">
                  <a:moveTo>
                    <a:pt x="4679" y="0"/>
                  </a:moveTo>
                  <a:lnTo>
                    <a:pt x="0" y="8133"/>
                  </a:lnTo>
                  <a:lnTo>
                    <a:pt x="4679" y="16265"/>
                  </a:lnTo>
                  <a:lnTo>
                    <a:pt x="14094" y="16265"/>
                  </a:lnTo>
                  <a:lnTo>
                    <a:pt x="17913" y="9590"/>
                  </a:lnTo>
                  <a:lnTo>
                    <a:pt x="22591" y="1458"/>
                  </a:lnTo>
                  <a:lnTo>
                    <a:pt x="30301" y="1458"/>
                  </a:lnTo>
                  <a:lnTo>
                    <a:pt x="33522" y="7098"/>
                  </a:lnTo>
                  <a:lnTo>
                    <a:pt x="34367" y="5640"/>
                  </a:lnTo>
                  <a:lnTo>
                    <a:pt x="33522" y="4183"/>
                  </a:lnTo>
                  <a:lnTo>
                    <a:pt x="31146" y="0"/>
                  </a:lnTo>
                  <a:lnTo>
                    <a:pt x="21746" y="0"/>
                  </a:lnTo>
                  <a:lnTo>
                    <a:pt x="17067" y="8133"/>
                  </a:lnTo>
                  <a:lnTo>
                    <a:pt x="13234" y="14808"/>
                  </a:lnTo>
                  <a:lnTo>
                    <a:pt x="5524" y="14808"/>
                  </a:lnTo>
                  <a:lnTo>
                    <a:pt x="1706" y="8133"/>
                  </a:lnTo>
                  <a:lnTo>
                    <a:pt x="5524" y="1458"/>
                  </a:lnTo>
                  <a:lnTo>
                    <a:pt x="13234" y="1458"/>
                  </a:lnTo>
                  <a:lnTo>
                    <a:pt x="16455" y="7098"/>
                  </a:lnTo>
                  <a:lnTo>
                    <a:pt x="17301" y="5640"/>
                  </a:lnTo>
                  <a:lnTo>
                    <a:pt x="16455" y="4183"/>
                  </a:lnTo>
                  <a:lnTo>
                    <a:pt x="14094" y="0"/>
                  </a:lnTo>
                  <a:close/>
                </a:path>
              </a:pathLst>
            </a:custGeom>
            <a:solidFill>
              <a:srgbClr val="707F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7594;p65">
              <a:extLst>
                <a:ext uri="{FF2B5EF4-FFF2-40B4-BE49-F238E27FC236}">
                  <a16:creationId xmlns:a16="http://schemas.microsoft.com/office/drawing/2014/main" id="{57D229B3-419D-7D31-E789-87FA91BF9C8E}"/>
                </a:ext>
              </a:extLst>
            </p:cNvPr>
            <p:cNvSpPr/>
            <p:nvPr/>
          </p:nvSpPr>
          <p:spPr>
            <a:xfrm>
              <a:off x="8037401" y="3312309"/>
              <a:ext cx="849055" cy="386525"/>
            </a:xfrm>
            <a:custGeom>
              <a:avLst/>
              <a:gdLst/>
              <a:ahLst/>
              <a:cxnLst/>
              <a:rect l="l" t="t" r="r" b="b"/>
              <a:pathLst>
                <a:path w="34382" h="16266" extrusionOk="0">
                  <a:moveTo>
                    <a:pt x="20288" y="0"/>
                  </a:moveTo>
                  <a:lnTo>
                    <a:pt x="16470" y="6675"/>
                  </a:lnTo>
                  <a:lnTo>
                    <a:pt x="11791" y="14808"/>
                  </a:lnTo>
                  <a:lnTo>
                    <a:pt x="4081" y="14808"/>
                  </a:lnTo>
                  <a:lnTo>
                    <a:pt x="860" y="9167"/>
                  </a:lnTo>
                  <a:lnTo>
                    <a:pt x="0" y="10625"/>
                  </a:lnTo>
                  <a:lnTo>
                    <a:pt x="860" y="12082"/>
                  </a:lnTo>
                  <a:lnTo>
                    <a:pt x="3221" y="16265"/>
                  </a:lnTo>
                  <a:lnTo>
                    <a:pt x="12637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858" y="1458"/>
                  </a:lnTo>
                  <a:lnTo>
                    <a:pt x="32677" y="8133"/>
                  </a:lnTo>
                  <a:lnTo>
                    <a:pt x="28858" y="14808"/>
                  </a:lnTo>
                  <a:lnTo>
                    <a:pt x="21134" y="14808"/>
                  </a:lnTo>
                  <a:lnTo>
                    <a:pt x="17927" y="9167"/>
                  </a:lnTo>
                  <a:lnTo>
                    <a:pt x="17067" y="10625"/>
                  </a:lnTo>
                  <a:lnTo>
                    <a:pt x="17927" y="12082"/>
                  </a:lnTo>
                  <a:lnTo>
                    <a:pt x="20288" y="16265"/>
                  </a:lnTo>
                  <a:lnTo>
                    <a:pt x="29703" y="16265"/>
                  </a:lnTo>
                  <a:lnTo>
                    <a:pt x="34382" y="8133"/>
                  </a:lnTo>
                  <a:lnTo>
                    <a:pt x="29703" y="0"/>
                  </a:lnTo>
                  <a:close/>
                </a:path>
              </a:pathLst>
            </a:custGeom>
            <a:solidFill>
              <a:srgbClr val="707F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95;p65">
              <a:extLst>
                <a:ext uri="{FF2B5EF4-FFF2-40B4-BE49-F238E27FC236}">
                  <a16:creationId xmlns:a16="http://schemas.microsoft.com/office/drawing/2014/main" id="{D0D2DFA2-3C3D-6D43-36F2-A47380F59173}"/>
                </a:ext>
              </a:extLst>
            </p:cNvPr>
            <p:cNvSpPr/>
            <p:nvPr/>
          </p:nvSpPr>
          <p:spPr>
            <a:xfrm>
              <a:off x="7621649" y="3311904"/>
              <a:ext cx="816266" cy="377697"/>
            </a:xfrm>
            <a:custGeom>
              <a:avLst/>
              <a:gdLst/>
              <a:ahLst/>
              <a:cxnLst/>
              <a:rect l="l" t="t" r="r" b="b"/>
              <a:pathLst>
                <a:path w="32852" h="16266" extrusionOk="0">
                  <a:moveTo>
                    <a:pt x="20347" y="0"/>
                  </a:moveTo>
                  <a:lnTo>
                    <a:pt x="16455" y="6675"/>
                  </a:lnTo>
                  <a:lnTo>
                    <a:pt x="11850" y="14808"/>
                  </a:lnTo>
                  <a:lnTo>
                    <a:pt x="4125" y="14808"/>
                  </a:lnTo>
                  <a:lnTo>
                    <a:pt x="846" y="9167"/>
                  </a:lnTo>
                  <a:lnTo>
                    <a:pt x="0" y="10625"/>
                  </a:lnTo>
                  <a:lnTo>
                    <a:pt x="846" y="12082"/>
                  </a:lnTo>
                  <a:lnTo>
                    <a:pt x="3280" y="16265"/>
                  </a:lnTo>
                  <a:lnTo>
                    <a:pt x="12695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902" y="1458"/>
                  </a:lnTo>
                  <a:lnTo>
                    <a:pt x="32065" y="6981"/>
                  </a:lnTo>
                  <a:lnTo>
                    <a:pt x="32852" y="5524"/>
                  </a:lnTo>
                  <a:lnTo>
                    <a:pt x="29703" y="0"/>
                  </a:lnTo>
                  <a:close/>
                </a:path>
              </a:pathLst>
            </a:custGeom>
            <a:solidFill>
              <a:srgbClr val="707F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7595;p65">
            <a:extLst>
              <a:ext uri="{FF2B5EF4-FFF2-40B4-BE49-F238E27FC236}">
                <a16:creationId xmlns:a16="http://schemas.microsoft.com/office/drawing/2014/main" id="{DDFB55EB-33A5-B903-EFBE-C987D38B77AE}"/>
              </a:ext>
            </a:extLst>
          </p:cNvPr>
          <p:cNvSpPr/>
          <p:nvPr/>
        </p:nvSpPr>
        <p:spPr>
          <a:xfrm>
            <a:off x="3246375" y="2820324"/>
            <a:ext cx="3571942" cy="1842144"/>
          </a:xfrm>
          <a:custGeom>
            <a:avLst/>
            <a:gdLst/>
            <a:ahLst/>
            <a:cxnLst/>
            <a:rect l="l" t="t" r="r" b="b"/>
            <a:pathLst>
              <a:path w="32852" h="16266" extrusionOk="0">
                <a:moveTo>
                  <a:pt x="20347" y="0"/>
                </a:moveTo>
                <a:lnTo>
                  <a:pt x="16455" y="6675"/>
                </a:lnTo>
                <a:lnTo>
                  <a:pt x="11850" y="14808"/>
                </a:lnTo>
                <a:lnTo>
                  <a:pt x="4125" y="14808"/>
                </a:lnTo>
                <a:lnTo>
                  <a:pt x="846" y="9167"/>
                </a:lnTo>
                <a:lnTo>
                  <a:pt x="0" y="10625"/>
                </a:lnTo>
                <a:lnTo>
                  <a:pt x="846" y="12082"/>
                </a:lnTo>
                <a:lnTo>
                  <a:pt x="3280" y="16265"/>
                </a:lnTo>
                <a:lnTo>
                  <a:pt x="12695" y="16265"/>
                </a:lnTo>
                <a:lnTo>
                  <a:pt x="17315" y="8133"/>
                </a:lnTo>
                <a:lnTo>
                  <a:pt x="21134" y="1458"/>
                </a:lnTo>
                <a:lnTo>
                  <a:pt x="28902" y="1458"/>
                </a:lnTo>
                <a:lnTo>
                  <a:pt x="32065" y="6981"/>
                </a:lnTo>
                <a:lnTo>
                  <a:pt x="32852" y="5524"/>
                </a:lnTo>
                <a:lnTo>
                  <a:pt x="29703" y="0"/>
                </a:lnTo>
                <a:close/>
              </a:path>
            </a:pathLst>
          </a:custGeom>
          <a:solidFill>
            <a:srgbClr val="707F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4C44DB64-68E7-9A3D-A02A-3643C5DD7ED7}"/>
              </a:ext>
            </a:extLst>
          </p:cNvPr>
          <p:cNvSpPr txBox="1">
            <a:spLocks/>
          </p:cNvSpPr>
          <p:nvPr/>
        </p:nvSpPr>
        <p:spPr>
          <a:xfrm>
            <a:off x="705725" y="5067449"/>
            <a:ext cx="3268996" cy="74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>
              <a:lnSpc>
                <a:spcPct val="120000"/>
              </a:lnSpc>
            </a:pPr>
            <a:r>
              <a:rPr lang="ru-RU" sz="1800" b="1" dirty="0">
                <a:solidFill>
                  <a:schemeClr val="tx1"/>
                </a:solidFill>
                <a:latin typeface="Montserrat Light (Основной текст)"/>
              </a:rPr>
              <a:t>АНАЛИЗ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 Light (Основной текст)"/>
              </a:rPr>
              <a:t>Требования к игре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 Light (Основной текст)"/>
              </a:rPr>
              <a:t>Изучения референсов</a:t>
            </a:r>
          </a:p>
        </p:txBody>
      </p:sp>
      <p:grpSp>
        <p:nvGrpSpPr>
          <p:cNvPr id="19" name="Google Shape;9299;p70">
            <a:extLst>
              <a:ext uri="{FF2B5EF4-FFF2-40B4-BE49-F238E27FC236}">
                <a16:creationId xmlns:a16="http://schemas.microsoft.com/office/drawing/2014/main" id="{6F852A43-BFA2-6540-1FB3-129F9C766938}"/>
              </a:ext>
            </a:extLst>
          </p:cNvPr>
          <p:cNvGrpSpPr/>
          <p:nvPr/>
        </p:nvGrpSpPr>
        <p:grpSpPr>
          <a:xfrm>
            <a:off x="1606451" y="3130227"/>
            <a:ext cx="1099004" cy="1063905"/>
            <a:chOff x="3950316" y="3820307"/>
            <a:chExt cx="369805" cy="353782"/>
          </a:xfrm>
          <a:solidFill>
            <a:srgbClr val="FF5C12"/>
          </a:solidFill>
        </p:grpSpPr>
        <p:sp>
          <p:nvSpPr>
            <p:cNvPr id="20" name="Google Shape;9300;p70">
              <a:extLst>
                <a:ext uri="{FF2B5EF4-FFF2-40B4-BE49-F238E27FC236}">
                  <a16:creationId xmlns:a16="http://schemas.microsoft.com/office/drawing/2014/main" id="{5C0AF59C-0F04-9BA3-34D5-4B90FBEEC9C8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01;p70">
              <a:extLst>
                <a:ext uri="{FF2B5EF4-FFF2-40B4-BE49-F238E27FC236}">
                  <a16:creationId xmlns:a16="http://schemas.microsoft.com/office/drawing/2014/main" id="{DF1DD5CF-5973-97CB-56D8-A782A83B1E3B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302;p70">
              <a:extLst>
                <a:ext uri="{FF2B5EF4-FFF2-40B4-BE49-F238E27FC236}">
                  <a16:creationId xmlns:a16="http://schemas.microsoft.com/office/drawing/2014/main" id="{A1D289F6-82B1-CFD5-3EA7-287F5E216D2A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3;p70">
              <a:extLst>
                <a:ext uri="{FF2B5EF4-FFF2-40B4-BE49-F238E27FC236}">
                  <a16:creationId xmlns:a16="http://schemas.microsoft.com/office/drawing/2014/main" id="{A66AB611-1FF4-DCF0-C326-339B855128A1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419;p70">
            <a:extLst>
              <a:ext uri="{FF2B5EF4-FFF2-40B4-BE49-F238E27FC236}">
                <a16:creationId xmlns:a16="http://schemas.microsoft.com/office/drawing/2014/main" id="{D07D6E99-78CB-C443-79F7-3EC68ED3BF03}"/>
              </a:ext>
            </a:extLst>
          </p:cNvPr>
          <p:cNvGrpSpPr/>
          <p:nvPr/>
        </p:nvGrpSpPr>
        <p:grpSpPr>
          <a:xfrm>
            <a:off x="5403914" y="3240189"/>
            <a:ext cx="1107889" cy="966913"/>
            <a:chOff x="2567841" y="1994124"/>
            <a:chExt cx="399812" cy="306477"/>
          </a:xfrm>
          <a:solidFill>
            <a:srgbClr val="FF5C12"/>
          </a:solidFill>
        </p:grpSpPr>
        <p:sp>
          <p:nvSpPr>
            <p:cNvPr id="25" name="Google Shape;9420;p70">
              <a:extLst>
                <a:ext uri="{FF2B5EF4-FFF2-40B4-BE49-F238E27FC236}">
                  <a16:creationId xmlns:a16="http://schemas.microsoft.com/office/drawing/2014/main" id="{AA17B130-5AF2-65DF-CD98-78B3DE9B1CB2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21;p70">
              <a:extLst>
                <a:ext uri="{FF2B5EF4-FFF2-40B4-BE49-F238E27FC236}">
                  <a16:creationId xmlns:a16="http://schemas.microsoft.com/office/drawing/2014/main" id="{0DA5D2C0-8DA6-225D-EA02-51A6A3AAD95F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22;p70">
              <a:extLst>
                <a:ext uri="{FF2B5EF4-FFF2-40B4-BE49-F238E27FC236}">
                  <a16:creationId xmlns:a16="http://schemas.microsoft.com/office/drawing/2014/main" id="{24F74779-3EBC-E403-E74A-C1E7FE1055EC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1567;p73">
            <a:extLst>
              <a:ext uri="{FF2B5EF4-FFF2-40B4-BE49-F238E27FC236}">
                <a16:creationId xmlns:a16="http://schemas.microsoft.com/office/drawing/2014/main" id="{144CDA38-3C61-4BE5-7C22-224366DBABF0}"/>
              </a:ext>
            </a:extLst>
          </p:cNvPr>
          <p:cNvGrpSpPr/>
          <p:nvPr/>
        </p:nvGrpSpPr>
        <p:grpSpPr>
          <a:xfrm>
            <a:off x="3633189" y="3147822"/>
            <a:ext cx="1023223" cy="1076879"/>
            <a:chOff x="1305327" y="2894211"/>
            <a:chExt cx="357520" cy="357488"/>
          </a:xfrm>
          <a:solidFill>
            <a:srgbClr val="FF5C12"/>
          </a:solidFill>
        </p:grpSpPr>
        <p:sp>
          <p:nvSpPr>
            <p:cNvPr id="29" name="Google Shape;11568;p73">
              <a:extLst>
                <a:ext uri="{FF2B5EF4-FFF2-40B4-BE49-F238E27FC236}">
                  <a16:creationId xmlns:a16="http://schemas.microsoft.com/office/drawing/2014/main" id="{451A457F-ED9D-E714-7B53-77A55279873F}"/>
                </a:ext>
              </a:extLst>
            </p:cNvPr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69;p73">
              <a:extLst>
                <a:ext uri="{FF2B5EF4-FFF2-40B4-BE49-F238E27FC236}">
                  <a16:creationId xmlns:a16="http://schemas.microsoft.com/office/drawing/2014/main" id="{79E4DE8F-8D69-3DA1-E840-0165A1551081}"/>
                </a:ext>
              </a:extLst>
            </p:cNvPr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570;p73">
              <a:extLst>
                <a:ext uri="{FF2B5EF4-FFF2-40B4-BE49-F238E27FC236}">
                  <a16:creationId xmlns:a16="http://schemas.microsoft.com/office/drawing/2014/main" id="{8E038AC3-9A93-7EBA-1FC6-6CFAF28E12AE}"/>
                </a:ext>
              </a:extLst>
            </p:cNvPr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571;p73">
              <a:extLst>
                <a:ext uri="{FF2B5EF4-FFF2-40B4-BE49-F238E27FC236}">
                  <a16:creationId xmlns:a16="http://schemas.microsoft.com/office/drawing/2014/main" id="{1FFB9C37-12F1-A0A9-46ED-FCC38192D5CC}"/>
                </a:ext>
              </a:extLst>
            </p:cNvPr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72;p73">
              <a:extLst>
                <a:ext uri="{FF2B5EF4-FFF2-40B4-BE49-F238E27FC236}">
                  <a16:creationId xmlns:a16="http://schemas.microsoft.com/office/drawing/2014/main" id="{1962C04D-3852-C791-3887-CD0ED6FBC1B6}"/>
                </a:ext>
              </a:extLst>
            </p:cNvPr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2499;p75">
            <a:extLst>
              <a:ext uri="{FF2B5EF4-FFF2-40B4-BE49-F238E27FC236}">
                <a16:creationId xmlns:a16="http://schemas.microsoft.com/office/drawing/2014/main" id="{D06127E2-F933-66F9-95AF-E79A53A0E5D9}"/>
              </a:ext>
            </a:extLst>
          </p:cNvPr>
          <p:cNvGrpSpPr/>
          <p:nvPr/>
        </p:nvGrpSpPr>
        <p:grpSpPr>
          <a:xfrm>
            <a:off x="9137647" y="3281197"/>
            <a:ext cx="1106116" cy="1070827"/>
            <a:chOff x="7528096" y="2450059"/>
            <a:chExt cx="327976" cy="324316"/>
          </a:xfrm>
          <a:solidFill>
            <a:srgbClr val="FF5C12"/>
          </a:solidFill>
        </p:grpSpPr>
        <p:sp>
          <p:nvSpPr>
            <p:cNvPr id="35" name="Google Shape;12500;p75">
              <a:extLst>
                <a:ext uri="{FF2B5EF4-FFF2-40B4-BE49-F238E27FC236}">
                  <a16:creationId xmlns:a16="http://schemas.microsoft.com/office/drawing/2014/main" id="{FF425BE9-F6D3-F7C2-267D-F4EEB264B31D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01;p75">
              <a:extLst>
                <a:ext uri="{FF2B5EF4-FFF2-40B4-BE49-F238E27FC236}">
                  <a16:creationId xmlns:a16="http://schemas.microsoft.com/office/drawing/2014/main" id="{F4F38D64-7838-5159-91BA-CFCA6954C6B5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502;p75">
              <a:extLst>
                <a:ext uri="{FF2B5EF4-FFF2-40B4-BE49-F238E27FC236}">
                  <a16:creationId xmlns:a16="http://schemas.microsoft.com/office/drawing/2014/main" id="{3FECFF2F-D238-F570-F63B-82009A0767E1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503;p75">
              <a:extLst>
                <a:ext uri="{FF2B5EF4-FFF2-40B4-BE49-F238E27FC236}">
                  <a16:creationId xmlns:a16="http://schemas.microsoft.com/office/drawing/2014/main" id="{E63B89FE-AAE2-82B2-9C84-FD1B5ECB18A4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504;p75">
              <a:extLst>
                <a:ext uri="{FF2B5EF4-FFF2-40B4-BE49-F238E27FC236}">
                  <a16:creationId xmlns:a16="http://schemas.microsoft.com/office/drawing/2014/main" id="{C91B0B93-686B-DEAB-65E5-FF0E38B2A181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0471;p71">
            <a:extLst>
              <a:ext uri="{FF2B5EF4-FFF2-40B4-BE49-F238E27FC236}">
                <a16:creationId xmlns:a16="http://schemas.microsoft.com/office/drawing/2014/main" id="{8ED37148-C4D4-CFD6-2DD3-E1D4D7E81B1B}"/>
              </a:ext>
            </a:extLst>
          </p:cNvPr>
          <p:cNvGrpSpPr/>
          <p:nvPr/>
        </p:nvGrpSpPr>
        <p:grpSpPr>
          <a:xfrm>
            <a:off x="7254343" y="3209956"/>
            <a:ext cx="1104330" cy="1150883"/>
            <a:chOff x="3095745" y="3805393"/>
            <a:chExt cx="352840" cy="354717"/>
          </a:xfrm>
          <a:solidFill>
            <a:srgbClr val="FF5C12"/>
          </a:solidFill>
        </p:grpSpPr>
        <p:sp>
          <p:nvSpPr>
            <p:cNvPr id="41" name="Google Shape;10472;p71">
              <a:extLst>
                <a:ext uri="{FF2B5EF4-FFF2-40B4-BE49-F238E27FC236}">
                  <a16:creationId xmlns:a16="http://schemas.microsoft.com/office/drawing/2014/main" id="{50FF88D2-31D8-7641-8F32-EE521AF6CBC2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73;p71">
              <a:extLst>
                <a:ext uri="{FF2B5EF4-FFF2-40B4-BE49-F238E27FC236}">
                  <a16:creationId xmlns:a16="http://schemas.microsoft.com/office/drawing/2014/main" id="{EAD0606E-65F8-499D-C694-6C6A9095C808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74;p71">
              <a:extLst>
                <a:ext uri="{FF2B5EF4-FFF2-40B4-BE49-F238E27FC236}">
                  <a16:creationId xmlns:a16="http://schemas.microsoft.com/office/drawing/2014/main" id="{DF3BAF16-BEC3-8F90-2FE4-C2675480D6E1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75;p71">
              <a:extLst>
                <a:ext uri="{FF2B5EF4-FFF2-40B4-BE49-F238E27FC236}">
                  <a16:creationId xmlns:a16="http://schemas.microsoft.com/office/drawing/2014/main" id="{E039AB52-0337-BA4B-BC68-35AF2ACDC440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76;p71">
              <a:extLst>
                <a:ext uri="{FF2B5EF4-FFF2-40B4-BE49-F238E27FC236}">
                  <a16:creationId xmlns:a16="http://schemas.microsoft.com/office/drawing/2014/main" id="{D7D10D1D-ECB2-B21B-324A-17F242D619A0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77;p71">
              <a:extLst>
                <a:ext uri="{FF2B5EF4-FFF2-40B4-BE49-F238E27FC236}">
                  <a16:creationId xmlns:a16="http://schemas.microsoft.com/office/drawing/2014/main" id="{D56EACBF-EB2F-2234-89F7-0C2768A93746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Google Shape;7588;p65">
            <a:extLst>
              <a:ext uri="{FF2B5EF4-FFF2-40B4-BE49-F238E27FC236}">
                <a16:creationId xmlns:a16="http://schemas.microsoft.com/office/drawing/2014/main" id="{5663F29A-E248-0834-7452-06D1866C2D36}"/>
              </a:ext>
            </a:extLst>
          </p:cNvPr>
          <p:cNvCxnSpPr>
            <a:cxnSpLocks/>
          </p:cNvCxnSpPr>
          <p:nvPr/>
        </p:nvCxnSpPr>
        <p:spPr>
          <a:xfrm>
            <a:off x="5904992" y="4662466"/>
            <a:ext cx="0" cy="406770"/>
          </a:xfrm>
          <a:prstGeom prst="straightConnector1">
            <a:avLst/>
          </a:prstGeom>
          <a:noFill/>
          <a:ln w="19050" cap="flat" cmpd="sng">
            <a:solidFill>
              <a:srgbClr val="FF5C1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9" name="Google Shape;7588;p65">
            <a:extLst>
              <a:ext uri="{FF2B5EF4-FFF2-40B4-BE49-F238E27FC236}">
                <a16:creationId xmlns:a16="http://schemas.microsoft.com/office/drawing/2014/main" id="{6206E144-ABF8-9377-5319-AD86504EF051}"/>
              </a:ext>
            </a:extLst>
          </p:cNvPr>
          <p:cNvCxnSpPr>
            <a:cxnSpLocks/>
          </p:cNvCxnSpPr>
          <p:nvPr/>
        </p:nvCxnSpPr>
        <p:spPr>
          <a:xfrm>
            <a:off x="9758871" y="4722460"/>
            <a:ext cx="0" cy="412960"/>
          </a:xfrm>
          <a:prstGeom prst="straightConnector1">
            <a:avLst/>
          </a:prstGeom>
          <a:noFill/>
          <a:ln w="19050" cap="flat" cmpd="sng">
            <a:solidFill>
              <a:srgbClr val="FF5C1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51" name="Номер слайда 1">
            <a:extLst>
              <a:ext uri="{FF2B5EF4-FFF2-40B4-BE49-F238E27FC236}">
                <a16:creationId xmlns:a16="http://schemas.microsoft.com/office/drawing/2014/main" id="{D4AC8817-5163-7C88-61C9-95671958C852}"/>
              </a:ext>
            </a:extLst>
          </p:cNvPr>
          <p:cNvSpPr txBox="1">
            <a:spLocks/>
          </p:cNvSpPr>
          <p:nvPr/>
        </p:nvSpPr>
        <p:spPr>
          <a:xfrm>
            <a:off x="4214520" y="5642753"/>
            <a:ext cx="817145" cy="5772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z="1800" smtClean="0">
                <a:solidFill>
                  <a:schemeClr val="bg2"/>
                </a:solidFill>
                <a:latin typeface="Mulish" panose="020B0604020202020204" charset="-52"/>
              </a:rPr>
              <a:pPr algn="ctr"/>
              <a:t>4</a:t>
            </a:fld>
            <a:endParaRPr lang="en" sz="1800" dirty="0">
              <a:solidFill>
                <a:schemeClr val="bg2"/>
              </a:solidFill>
              <a:latin typeface="Mulish" panose="020B0604020202020204" charset="-52"/>
            </a:endParaRPr>
          </a:p>
        </p:txBody>
      </p:sp>
      <p:cxnSp>
        <p:nvCxnSpPr>
          <p:cNvPr id="59" name="Google Shape;7591;p65">
            <a:extLst>
              <a:ext uri="{FF2B5EF4-FFF2-40B4-BE49-F238E27FC236}">
                <a16:creationId xmlns:a16="http://schemas.microsoft.com/office/drawing/2014/main" id="{B1A819B4-A85B-7319-C0EC-350103EB4816}"/>
              </a:ext>
            </a:extLst>
          </p:cNvPr>
          <p:cNvCxnSpPr>
            <a:cxnSpLocks/>
          </p:cNvCxnSpPr>
          <p:nvPr/>
        </p:nvCxnSpPr>
        <p:spPr>
          <a:xfrm flipV="1">
            <a:off x="7873533" y="2457862"/>
            <a:ext cx="0" cy="404226"/>
          </a:xfrm>
          <a:prstGeom prst="straightConnector1">
            <a:avLst/>
          </a:prstGeom>
          <a:noFill/>
          <a:ln w="28575" cap="flat" cmpd="sng">
            <a:solidFill>
              <a:srgbClr val="FF5C1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2" name="Google Shape;7591;p65">
            <a:extLst>
              <a:ext uri="{FF2B5EF4-FFF2-40B4-BE49-F238E27FC236}">
                <a16:creationId xmlns:a16="http://schemas.microsoft.com/office/drawing/2014/main" id="{80BE05FD-401B-7AD0-FD11-13D15C87B44A}"/>
              </a:ext>
            </a:extLst>
          </p:cNvPr>
          <p:cNvCxnSpPr>
            <a:cxnSpLocks/>
          </p:cNvCxnSpPr>
          <p:nvPr/>
        </p:nvCxnSpPr>
        <p:spPr>
          <a:xfrm flipV="1">
            <a:off x="4123935" y="2371259"/>
            <a:ext cx="0" cy="415634"/>
          </a:xfrm>
          <a:prstGeom prst="straightConnector1">
            <a:avLst/>
          </a:prstGeom>
          <a:noFill/>
          <a:ln w="28575" cap="flat" cmpd="sng">
            <a:solidFill>
              <a:srgbClr val="FF5C1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9" name="Google Shape;7588;p65">
            <a:extLst>
              <a:ext uri="{FF2B5EF4-FFF2-40B4-BE49-F238E27FC236}">
                <a16:creationId xmlns:a16="http://schemas.microsoft.com/office/drawing/2014/main" id="{F915C597-F216-8393-1FD2-9FB066A4C788}"/>
              </a:ext>
            </a:extLst>
          </p:cNvPr>
          <p:cNvCxnSpPr>
            <a:cxnSpLocks/>
          </p:cNvCxnSpPr>
          <p:nvPr/>
        </p:nvCxnSpPr>
        <p:spPr>
          <a:xfrm>
            <a:off x="2252010" y="4586293"/>
            <a:ext cx="0" cy="406770"/>
          </a:xfrm>
          <a:prstGeom prst="straightConnector1">
            <a:avLst/>
          </a:prstGeom>
          <a:noFill/>
          <a:ln w="19050" cap="flat" cmpd="sng">
            <a:solidFill>
              <a:srgbClr val="FF5C1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70" name="Текст 3">
            <a:extLst>
              <a:ext uri="{FF2B5EF4-FFF2-40B4-BE49-F238E27FC236}">
                <a16:creationId xmlns:a16="http://schemas.microsoft.com/office/drawing/2014/main" id="{58D64EE2-A034-5144-969A-D64638B374DC}"/>
              </a:ext>
            </a:extLst>
          </p:cNvPr>
          <p:cNvSpPr txBox="1">
            <a:spLocks/>
          </p:cNvSpPr>
          <p:nvPr/>
        </p:nvSpPr>
        <p:spPr>
          <a:xfrm>
            <a:off x="2921776" y="1088602"/>
            <a:ext cx="2585488" cy="102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>
              <a:lnSpc>
                <a:spcPct val="120000"/>
              </a:lnSpc>
            </a:pPr>
            <a:r>
              <a:rPr lang="ru-RU" sz="1800" b="1" dirty="0">
                <a:solidFill>
                  <a:schemeClr val="tx1"/>
                </a:solidFill>
                <a:latin typeface="Montserrat Light (Основной текст)"/>
              </a:rPr>
              <a:t>ПРОЕКТИРОВАНИЕ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 Light (Основной текст)"/>
              </a:rPr>
              <a:t>Концепция игры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 Light (Основной текст)"/>
              </a:rPr>
              <a:t>Сюжет</a:t>
            </a:r>
          </a:p>
        </p:txBody>
      </p:sp>
      <p:sp>
        <p:nvSpPr>
          <p:cNvPr id="71" name="Текст 3">
            <a:extLst>
              <a:ext uri="{FF2B5EF4-FFF2-40B4-BE49-F238E27FC236}">
                <a16:creationId xmlns:a16="http://schemas.microsoft.com/office/drawing/2014/main" id="{6DE2DF82-D2F8-FF32-08DB-DA1596388AE4}"/>
              </a:ext>
            </a:extLst>
          </p:cNvPr>
          <p:cNvSpPr txBox="1">
            <a:spLocks/>
          </p:cNvSpPr>
          <p:nvPr/>
        </p:nvSpPr>
        <p:spPr>
          <a:xfrm>
            <a:off x="4598506" y="5135420"/>
            <a:ext cx="2612971" cy="114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>
              <a:lnSpc>
                <a:spcPct val="120000"/>
              </a:lnSpc>
            </a:pPr>
            <a:r>
              <a:rPr lang="ru-RU" sz="1800" b="1" dirty="0">
                <a:solidFill>
                  <a:schemeClr val="tx1"/>
                </a:solidFill>
                <a:latin typeface="Montserrat Light (Основной текст)"/>
              </a:rPr>
              <a:t>РАЗРАБОТКА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 Light (Основной текст)"/>
              </a:rPr>
              <a:t>Прототип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 Light (Основной текст)"/>
              </a:rPr>
              <a:t>Базовые механики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7FBDE906-66CE-B1F1-8899-45787E224851}"/>
              </a:ext>
            </a:extLst>
          </p:cNvPr>
          <p:cNvSpPr txBox="1">
            <a:spLocks/>
          </p:cNvSpPr>
          <p:nvPr/>
        </p:nvSpPr>
        <p:spPr>
          <a:xfrm>
            <a:off x="6122871" y="1058260"/>
            <a:ext cx="3707556" cy="148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>
              <a:lnSpc>
                <a:spcPct val="120000"/>
              </a:lnSpc>
            </a:pPr>
            <a:r>
              <a:rPr lang="ru-RU" sz="1800" b="1" dirty="0">
                <a:solidFill>
                  <a:schemeClr val="tx1"/>
                </a:solidFill>
                <a:latin typeface="Montserrat Light (Основной текст)"/>
              </a:rPr>
              <a:t>ДОРАБОТКА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 Light (Основной текст)"/>
              </a:rPr>
              <a:t>Дизайн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 Light (Основной текст)"/>
              </a:rPr>
              <a:t>Дополнительные механики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 Light (Основной текст)"/>
              </a:rPr>
              <a:t>Баланс игры</a:t>
            </a:r>
          </a:p>
        </p:txBody>
      </p:sp>
      <p:sp>
        <p:nvSpPr>
          <p:cNvPr id="73" name="Текст 3">
            <a:extLst>
              <a:ext uri="{FF2B5EF4-FFF2-40B4-BE49-F238E27FC236}">
                <a16:creationId xmlns:a16="http://schemas.microsoft.com/office/drawing/2014/main" id="{7CFA69D4-9E80-C1D9-4596-4E95DA194660}"/>
              </a:ext>
            </a:extLst>
          </p:cNvPr>
          <p:cNvSpPr txBox="1">
            <a:spLocks/>
          </p:cNvSpPr>
          <p:nvPr/>
        </p:nvSpPr>
        <p:spPr>
          <a:xfrm>
            <a:off x="8375584" y="5116889"/>
            <a:ext cx="2260949" cy="143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>
              <a:lnSpc>
                <a:spcPct val="120000"/>
              </a:lnSpc>
            </a:pPr>
            <a:r>
              <a:rPr lang="ru-RU" sz="1800" b="1" dirty="0">
                <a:solidFill>
                  <a:schemeClr val="tx1"/>
                </a:solidFill>
                <a:latin typeface="Montserrat Light (Основной текст)"/>
              </a:rPr>
              <a:t>СБОРКА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 Light (Основной текст)"/>
              </a:rPr>
              <a:t>Тестирование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 Light (Основной текст)"/>
              </a:rPr>
              <a:t>Запуск игры на моб. устройстве</a:t>
            </a:r>
          </a:p>
        </p:txBody>
      </p:sp>
    </p:spTree>
    <p:extLst>
      <p:ext uri="{BB962C8B-B14F-4D97-AF65-F5344CB8AC3E}">
        <p14:creationId xmlns:p14="http://schemas.microsoft.com/office/powerpoint/2010/main" val="22864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FDF52-6C14-B92F-CFFE-9141D2C9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 background">
            <a:extLst>
              <a:ext uri="{FF2B5EF4-FFF2-40B4-BE49-F238E27FC236}">
                <a16:creationId xmlns:a16="http://schemas.microsoft.com/office/drawing/2014/main" id="{B4FB34E0-6F08-A6D2-C03E-8C293CD04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91" y="2055518"/>
            <a:ext cx="3930448" cy="12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Picture background">
            <a:extLst>
              <a:ext uri="{FF2B5EF4-FFF2-40B4-BE49-F238E27FC236}">
                <a16:creationId xmlns:a16="http://schemas.microsoft.com/office/drawing/2014/main" id="{648A10C1-03AF-5134-98B6-66B0E9B7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08" y="1382671"/>
            <a:ext cx="4262801" cy="204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Picture background">
            <a:extLst>
              <a:ext uri="{FF2B5EF4-FFF2-40B4-BE49-F238E27FC236}">
                <a16:creationId xmlns:a16="http://schemas.microsoft.com/office/drawing/2014/main" id="{038F0A2A-9563-890F-5E5B-BBC03901D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50" y="1600878"/>
            <a:ext cx="2230978" cy="22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Picture background">
            <a:extLst>
              <a:ext uri="{FF2B5EF4-FFF2-40B4-BE49-F238E27FC236}">
                <a16:creationId xmlns:a16="http://schemas.microsoft.com/office/drawing/2014/main" id="{84CC548B-8E2B-6AEB-3072-793C2DC96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91" y="4188757"/>
            <a:ext cx="6235717" cy="150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713D1BE-4F69-5279-FF7F-4BAE72ACE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18563" r="2763" b="548"/>
          <a:stretch>
            <a:fillRect/>
          </a:stretch>
        </p:blipFill>
        <p:spPr bwMode="auto">
          <a:xfrm>
            <a:off x="7388883" y="3908572"/>
            <a:ext cx="3511320" cy="190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30488A-3E91-246F-4672-4186DC13D60D}"/>
              </a:ext>
            </a:extLst>
          </p:cNvPr>
          <p:cNvSpPr/>
          <p:nvPr/>
        </p:nvSpPr>
        <p:spPr>
          <a:xfrm>
            <a:off x="322710" y="33708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0215" algn="ctr">
              <a:lnSpc>
                <a:spcPct val="150000"/>
              </a:lnSpc>
            </a:pPr>
            <a:r>
              <a:rPr lang="ru-RU" sz="3200" b="1" dirty="0">
                <a:latin typeface="Montserrat Light (Основной текст)"/>
                <a:cs typeface="Times New Roman" panose="02020603050405020304" pitchFamily="18" charset="0"/>
              </a:rPr>
              <a:t>Средства, используемые при разработке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10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8406D-B7A8-1122-833F-392DAF12E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99B27F6-9D85-7905-A361-C213CC210A9A}"/>
              </a:ext>
            </a:extLst>
          </p:cNvPr>
          <p:cNvSpPr/>
          <p:nvPr/>
        </p:nvSpPr>
        <p:spPr>
          <a:xfrm>
            <a:off x="537061" y="18929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effectLst/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Идея игры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03F027A-8989-B98A-C474-D97DF367FF4D}"/>
              </a:ext>
            </a:extLst>
          </p:cNvPr>
          <p:cNvSpPr/>
          <p:nvPr/>
        </p:nvSpPr>
        <p:spPr>
          <a:xfrm>
            <a:off x="877455" y="1166841"/>
            <a:ext cx="10711597" cy="169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Игрок защищает поселения от волн врагов, исходящих из </a:t>
            </a:r>
            <a:b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портала в теневом измерении, используя стратегическое </a:t>
            </a:r>
            <a:b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размещение и улучшение башен. 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E0B4D957-72AE-29B9-8F65-DF0944B4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0286" y="1739118"/>
            <a:ext cx="3069948" cy="6059108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2AA714-F50E-E2B2-4302-BEC739374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r="2989"/>
          <a:stretch>
            <a:fillRect/>
          </a:stretch>
        </p:blipFill>
        <p:spPr>
          <a:xfrm>
            <a:off x="1243756" y="3355110"/>
            <a:ext cx="5883006" cy="2827120"/>
          </a:xfrm>
          <a:prstGeom prst="roundRect">
            <a:avLst>
              <a:gd name="adj" fmla="val 13697"/>
            </a:avLst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E77165E7-6CAE-27F2-4769-0E1E10D3E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7514" y="4676363"/>
            <a:ext cx="1686549" cy="1846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2FDEF1-A673-F3B1-D894-612374651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218" t="17014" r="16837" b="7744"/>
          <a:stretch>
            <a:fillRect/>
          </a:stretch>
        </p:blipFill>
        <p:spPr>
          <a:xfrm>
            <a:off x="7590435" y="3233697"/>
            <a:ext cx="3445860" cy="28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76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64F56-33D3-00D3-AA3B-183404B3F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D319F9-E097-F52E-3BA4-8D261D129229}"/>
              </a:ext>
            </a:extLst>
          </p:cNvPr>
          <p:cNvSpPr/>
          <p:nvPr/>
        </p:nvSpPr>
        <p:spPr>
          <a:xfrm>
            <a:off x="868219" y="1473295"/>
            <a:ext cx="10959112" cy="4097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200" b="1" dirty="0">
                <a:solidFill>
                  <a:srgbClr val="FF5C12"/>
                </a:solidFill>
                <a:latin typeface="Montserrat Light (Основной текст)"/>
                <a:cs typeface="Times New Roman" panose="02020603050405020304" pitchFamily="18" charset="0"/>
              </a:rPr>
              <a:t>Особенности: 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  <a:t>- Уникальные уровни с разными типами локаций (леса, горы, пустыни). 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  <a:t>- Динамичная боевая система с механиками строительства, </a:t>
            </a:r>
            <a:b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  <a:t>улучшения башен и управления ресурсами. 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  <a:t>- Сюжетные элементы, раскрывающие историю миров. 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200" b="1" dirty="0">
                <a:solidFill>
                  <a:srgbClr val="707FB6"/>
                </a:solidFill>
                <a:latin typeface="Montserrat Light (Основной текст)"/>
                <a:cs typeface="Times New Roman" panose="02020603050405020304" pitchFamily="18" charset="0"/>
              </a:rPr>
              <a:t>Целевая аудитория</a:t>
            </a:r>
            <a:r>
              <a:rPr lang="ru-RU" sz="2200" dirty="0">
                <a:solidFill>
                  <a:srgbClr val="707FB6"/>
                </a:solidFill>
                <a:latin typeface="Montserrat Light (Основной текст)"/>
                <a:cs typeface="Times New Roman" panose="02020603050405020304" pitchFamily="18" charset="0"/>
              </a:rPr>
              <a:t>: 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  <a:t>- Любители стратегий и Tower Defense. 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  <a:t>- Игроки, ценящие баланс между сложностью и доступностью.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93ADEFB-B26C-3FD1-D097-9ACF31B16C5C}"/>
              </a:ext>
            </a:extLst>
          </p:cNvPr>
          <p:cNvSpPr/>
          <p:nvPr/>
        </p:nvSpPr>
        <p:spPr>
          <a:xfrm>
            <a:off x="537061" y="18929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effectLst/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Идея игры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46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D933-376D-162E-741B-98F4D2F01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B698A6-B06F-BAE8-B177-FEB10F8E8D88}"/>
              </a:ext>
            </a:extLst>
          </p:cNvPr>
          <p:cNvSpPr/>
          <p:nvPr/>
        </p:nvSpPr>
        <p:spPr>
          <a:xfrm>
            <a:off x="537061" y="18929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Концепция игры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CFCDB4-FF90-9A88-8FB0-3951D904343B}"/>
              </a:ext>
            </a:extLst>
          </p:cNvPr>
          <p:cNvSpPr/>
          <p:nvPr/>
        </p:nvSpPr>
        <p:spPr>
          <a:xfrm>
            <a:off x="840509" y="1572049"/>
            <a:ext cx="10586558" cy="41267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FF5C12"/>
                </a:solidFill>
                <a:latin typeface="Montserrat Light (Основной текст)"/>
                <a:cs typeface="Times New Roman" panose="02020603050405020304" pitchFamily="18" charset="0"/>
              </a:rPr>
              <a:t>Основные механики: 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- </a:t>
            </a:r>
            <a:r>
              <a:rPr lang="ru-RU" sz="2400" b="1" dirty="0">
                <a:latin typeface="Montserrat Light (Основной текст)"/>
                <a:cs typeface="Times New Roman" panose="02020603050405020304" pitchFamily="18" charset="0"/>
              </a:rPr>
              <a:t>Строительство башен</a:t>
            </a: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: Игрок размещает башни на </a:t>
            </a:r>
            <a:b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специальных точках для атаки врагов. 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- </a:t>
            </a:r>
            <a:r>
              <a:rPr lang="ru-RU" sz="2400" b="1" dirty="0">
                <a:latin typeface="Montserrat Light (Основной текст)"/>
                <a:cs typeface="Times New Roman" panose="02020603050405020304" pitchFamily="18" charset="0"/>
              </a:rPr>
              <a:t>Улучшение башен</a:t>
            </a: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: Возможность повышения урона, </a:t>
            </a:r>
            <a:b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радиуса атаки и скорости стрельбы. 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- </a:t>
            </a:r>
            <a:r>
              <a:rPr lang="ru-RU" sz="2400" b="1" dirty="0">
                <a:latin typeface="Montserrat Light (Основной текст)"/>
                <a:cs typeface="Times New Roman" panose="02020603050405020304" pitchFamily="18" charset="0"/>
              </a:rPr>
              <a:t>Управление ресурсами</a:t>
            </a: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: Кристаллы для строительства и </a:t>
            </a:r>
            <a:b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</a:br>
            <a:r>
              <a:rPr lang="ru-RU" sz="2400" dirty="0">
                <a:latin typeface="Montserrat Light (Основной текст)"/>
                <a:cs typeface="Times New Roman" panose="02020603050405020304" pitchFamily="18" charset="0"/>
              </a:rPr>
              <a:t>апгрейда. </a:t>
            </a:r>
          </a:p>
        </p:txBody>
      </p:sp>
    </p:spTree>
    <p:extLst>
      <p:ext uri="{BB962C8B-B14F-4D97-AF65-F5344CB8AC3E}">
        <p14:creationId xmlns:p14="http://schemas.microsoft.com/office/powerpoint/2010/main" val="291620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2F251-A29B-447E-E7DE-E1175EC2F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A91F260-3FFB-6555-0A22-209A3E716C0E}"/>
              </a:ext>
            </a:extLst>
          </p:cNvPr>
          <p:cNvSpPr/>
          <p:nvPr/>
        </p:nvSpPr>
        <p:spPr>
          <a:xfrm>
            <a:off x="812800" y="1260859"/>
            <a:ext cx="10788074" cy="460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sz="2200" b="1" dirty="0">
                <a:solidFill>
                  <a:srgbClr val="FF5C12"/>
                </a:solidFill>
                <a:latin typeface="Montserrat Light (Основной текст)"/>
                <a:cs typeface="Times New Roman" panose="02020603050405020304" pitchFamily="18" charset="0"/>
              </a:rPr>
              <a:t>Уникальные элементы:  </a:t>
            </a:r>
          </a:p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sz="2200" b="1" dirty="0">
                <a:solidFill>
                  <a:srgbClr val="707FB6"/>
                </a:solidFill>
                <a:latin typeface="Montserrat Light (Основной текст)"/>
                <a:cs typeface="Times New Roman" panose="02020603050405020304" pitchFamily="18" charset="0"/>
              </a:rPr>
              <a:t>Локации:  </a:t>
            </a:r>
            <a:endParaRPr lang="ru-RU" sz="2200" dirty="0">
              <a:latin typeface="Montserrat Light (Основной текст)"/>
              <a:cs typeface="Times New Roman" panose="02020603050405020304" pitchFamily="18" charset="0"/>
            </a:endParaRPr>
          </a:p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  <a:t>  - Леса/горы: разные пути атак врагов.  </a:t>
            </a:r>
          </a:p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  <a:t>  - Пустыни: перегрев башен (снижение эффективности без воды).</a:t>
            </a:r>
          </a:p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sz="2200" b="1" dirty="0">
                <a:solidFill>
                  <a:srgbClr val="707FB6"/>
                </a:solidFill>
                <a:latin typeface="Montserrat Light (Основной текст)"/>
                <a:cs typeface="Times New Roman" panose="02020603050405020304" pitchFamily="18" charset="0"/>
              </a:rPr>
              <a:t>Волны врагов: </a:t>
            </a:r>
          </a:p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sz="2200" b="1" dirty="0">
                <a:latin typeface="Montserrat Light (Основной текст)"/>
                <a:cs typeface="Times New Roman" panose="02020603050405020304" pitchFamily="18" charset="0"/>
              </a:rPr>
              <a:t>  - </a:t>
            </a:r>
            <a: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  <a:t>Увеличение сложности с каждым уровнем.  </a:t>
            </a:r>
          </a:p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sz="2200" b="1" dirty="0">
                <a:solidFill>
                  <a:srgbClr val="FF5C12"/>
                </a:solidFill>
                <a:latin typeface="Montserrat Light (Основной текст)"/>
                <a:cs typeface="Times New Roman" panose="02020603050405020304" pitchFamily="18" charset="0"/>
              </a:rPr>
              <a:t>Важные элементы геймплея:  </a:t>
            </a:r>
          </a:p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  <a:t>  - Система «оазисов» в пустынях для охлаждения башен.  </a:t>
            </a:r>
          </a:p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sz="2200" dirty="0">
                <a:latin typeface="Montserrat Light (Основной текст)"/>
                <a:cs typeface="Times New Roman" panose="02020603050405020304" pitchFamily="18" charset="0"/>
              </a:rPr>
              <a:t>  - Разные типы башен (одиночная/множественная атака).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8B53F74-9A4C-A796-CC7C-4040DFA62775}"/>
              </a:ext>
            </a:extLst>
          </p:cNvPr>
          <p:cNvSpPr/>
          <p:nvPr/>
        </p:nvSpPr>
        <p:spPr>
          <a:xfrm>
            <a:off x="537061" y="189293"/>
            <a:ext cx="10890006" cy="74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3200" b="1" dirty="0">
                <a:solidFill>
                  <a:srgbClr val="000000"/>
                </a:solidFill>
                <a:latin typeface="Montserrat Light "/>
                <a:ea typeface="Times New Roman" panose="02020603050405020304" pitchFamily="18" charset="0"/>
                <a:cs typeface="Times New Roman" panose="02020603050405020304" pitchFamily="18" charset="0"/>
              </a:rPr>
              <a:t>Концепция игры</a:t>
            </a:r>
            <a:endParaRPr lang="ru-RU" sz="3200" b="1" dirty="0">
              <a:solidFill>
                <a:srgbClr val="000000"/>
              </a:solidFill>
              <a:effectLst/>
              <a:latin typeface="Montserrat Light (Основной текст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758433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urgette - Montserrat Light">
      <a:majorFont>
        <a:latin typeface="Courgette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 anchorCtr="0"/>
      <a:lstStyle>
        <a:defPPr algn="ctr">
          <a:defRPr sz="2400" dirty="0" smtClean="0">
            <a:solidFill>
              <a:srgbClr val="FFF5ED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627C6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581</Words>
  <Application>Microsoft Office PowerPoint</Application>
  <PresentationFormat>Широкоэкранный</PresentationFormat>
  <Paragraphs>101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맑은 고딕</vt:lpstr>
      <vt:lpstr>Montserrat Light (Основной текст)</vt:lpstr>
      <vt:lpstr>Calibri</vt:lpstr>
      <vt:lpstr>Arial</vt:lpstr>
      <vt:lpstr>Montserrat Light </vt:lpstr>
      <vt:lpstr>Mulish</vt:lpstr>
      <vt:lpstr>Times New Roman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Таня Воронова</cp:lastModifiedBy>
  <cp:revision>276</cp:revision>
  <dcterms:created xsi:type="dcterms:W3CDTF">2019-04-06T05:20:47Z</dcterms:created>
  <dcterms:modified xsi:type="dcterms:W3CDTF">2025-06-26T15:25:51Z</dcterms:modified>
</cp:coreProperties>
</file>